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8" r:id="rId3"/>
    <p:sldId id="257" r:id="rId4"/>
    <p:sldId id="260" r:id="rId5"/>
    <p:sldId id="261" r:id="rId6"/>
    <p:sldId id="265" r:id="rId7"/>
    <p:sldId id="266" r:id="rId8"/>
    <p:sldId id="263" r:id="rId9"/>
    <p:sldId id="267" r:id="rId10"/>
    <p:sldId id="268" r:id="rId11"/>
    <p:sldId id="269" r:id="rId12"/>
    <p:sldId id="270" r:id="rId13"/>
  </p:sldIdLst>
  <p:sldSz cx="14630400" cy="8229600"/>
  <p:notesSz cx="8229600" cy="14630400"/>
  <p:embeddedFontLst>
    <p:embeddedFont>
      <p:font typeface="Abadi" panose="020B0604020104020204" pitchFamily="34" charset="0"/>
      <p:regular r:id="rId15"/>
    </p:embeddedFont>
    <p:embeddedFont>
      <p:font typeface="Aharoni" panose="02010803020104030203" pitchFamily="2" charset="-79"/>
      <p:bold r:id="rId16"/>
    </p:embeddedFont>
    <p:embeddedFont>
      <p:font typeface="Arial Black" panose="020B0A04020102020204" pitchFamily="34" charset="0"/>
      <p:bold r:id="rId17"/>
    </p:embeddedFont>
    <p:embeddedFont>
      <p:font typeface="Bahnschrift" panose="020B0502040204020203" pitchFamily="34" charset="0"/>
      <p:regular r:id="rId18"/>
      <p:bold r:id="rId19"/>
    </p:embeddedFont>
    <p:embeddedFont>
      <p:font typeface="Consolas" panose="020B0609020204030204" pitchFamily="49"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Nunito"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94610"/>
  </p:normalViewPr>
  <p:slideViewPr>
    <p:cSldViewPr snapToGrid="0" snapToObjects="1">
      <p:cViewPr varScale="1">
        <p:scale>
          <a:sx n="82" d="100"/>
          <a:sy n="82" d="100"/>
        </p:scale>
        <p:origin x="207"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545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137504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5383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file:///D:\C++\.vscode\project.ipynb"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33437"/>
            <a:ext cx="8584386" cy="3291431"/>
          </a:xfrm>
          <a:prstGeom prst="rect">
            <a:avLst/>
          </a:prstGeom>
          <a:noFill/>
          <a:ln/>
        </p:spPr>
        <p:txBody>
          <a:bodyPr wrap="square" lIns="0" tIns="0" rIns="0" bIns="0" rtlCol="0" anchor="t"/>
          <a:lstStyle/>
          <a:p>
            <a:pPr marL="0" indent="0">
              <a:lnSpc>
                <a:spcPts val="7700"/>
              </a:lnSpc>
              <a:buNone/>
            </a:pPr>
            <a:r>
              <a:rPr lang="en-US" sz="6150" b="1" u="sng" dirty="0">
                <a:solidFill>
                  <a:srgbClr val="00B0F0"/>
                </a:solidFill>
                <a:latin typeface="Montserrat" pitchFamily="34" charset="0"/>
                <a:ea typeface="Montserrat" pitchFamily="34" charset="-122"/>
                <a:cs typeface="Montserrat" pitchFamily="34" charset="-120"/>
              </a:rPr>
              <a:t>Introduction to Intrusion Detection Systems</a:t>
            </a:r>
            <a:endParaRPr lang="en-US" sz="6150" b="1" u="sng" dirty="0">
              <a:solidFill>
                <a:srgbClr val="00B0F0"/>
              </a:solidFill>
            </a:endParaRPr>
          </a:p>
        </p:txBody>
      </p:sp>
      <p:sp>
        <p:nvSpPr>
          <p:cNvPr id="4" name="Text 1"/>
          <p:cNvSpPr/>
          <p:nvPr/>
        </p:nvSpPr>
        <p:spPr>
          <a:xfrm>
            <a:off x="6280190" y="4404733"/>
            <a:ext cx="7556421" cy="2921618"/>
          </a:xfrm>
          <a:prstGeom prst="rect">
            <a:avLst/>
          </a:prstGeom>
          <a:noFill/>
          <a:ln/>
        </p:spPr>
        <p:txBody>
          <a:bodyPr wrap="square" lIns="0" tIns="0" rIns="0" bIns="0" rtlCol="0" anchor="t"/>
          <a:lstStyle/>
          <a:p>
            <a:pPr marL="0" indent="0">
              <a:lnSpc>
                <a:spcPts val="2850"/>
              </a:lnSpc>
              <a:buNone/>
            </a:pPr>
            <a:r>
              <a:rPr lang="en-US" dirty="0">
                <a:solidFill>
                  <a:schemeClr val="bg1"/>
                </a:solidFill>
                <a:latin typeface="Arial Black" panose="020B0A04020102020204" pitchFamily="34" charset="0"/>
                <a:ea typeface="Heebo" pitchFamily="34" charset="-122"/>
                <a:cs typeface="Heebo" pitchFamily="34" charset="-120"/>
              </a:rPr>
              <a:t>Intrusion detection systems (IDS) are a critical component of modern cybersecurity. </a:t>
            </a:r>
            <a:r>
              <a:rPr lang="en-GB" i="0" dirty="0">
                <a:solidFill>
                  <a:schemeClr val="bg1"/>
                </a:solidFill>
                <a:effectLst/>
                <a:latin typeface="Arial Black" panose="020B0A04020102020204" pitchFamily="34" charset="0"/>
              </a:rPr>
              <a:t>An intrusion detection system (IDS) is an application that monitors network traffic and searches for suspicious or malicious activity. The IDS sends alerts to IT and security teams when it detects any security risks and threats.</a:t>
            </a:r>
            <a:endParaRPr lang="en-US" dirty="0">
              <a:solidFill>
                <a:schemeClr val="bg1"/>
              </a:solidFill>
              <a:latin typeface="Arial Black" panose="020B0A04020102020204" pitchFamily="34" charset="0"/>
            </a:endParaRPr>
          </a:p>
        </p:txBody>
      </p:sp>
      <p:sp>
        <p:nvSpPr>
          <p:cNvPr id="7" name="Text 3"/>
          <p:cNvSpPr/>
          <p:nvPr/>
        </p:nvSpPr>
        <p:spPr>
          <a:xfrm>
            <a:off x="6756440" y="6407110"/>
            <a:ext cx="1816060"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6" name="Picture 5">
            <a:extLst>
              <a:ext uri="{FF2B5EF4-FFF2-40B4-BE49-F238E27FC236}">
                <a16:creationId xmlns:a16="http://schemas.microsoft.com/office/drawing/2014/main" id="{2EBEA799-7F9C-B74B-E500-504AB341D575}"/>
              </a:ext>
            </a:extLst>
          </p:cNvPr>
          <p:cNvPicPr>
            <a:picLocks noChangeAspect="1"/>
          </p:cNvPicPr>
          <p:nvPr/>
        </p:nvPicPr>
        <p:blipFill>
          <a:blip r:embed="rId4"/>
          <a:stretch>
            <a:fillRect/>
          </a:stretch>
        </p:blipFill>
        <p:spPr>
          <a:xfrm>
            <a:off x="12210840" y="7740347"/>
            <a:ext cx="2341023" cy="4892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5DDD13-E42F-BD93-D195-71579D637665}"/>
              </a:ext>
            </a:extLst>
          </p:cNvPr>
          <p:cNvSpPr txBox="1"/>
          <p:nvPr/>
        </p:nvSpPr>
        <p:spPr>
          <a:xfrm>
            <a:off x="577850" y="139700"/>
            <a:ext cx="12468478" cy="8125301"/>
          </a:xfrm>
          <a:prstGeom prst="rect">
            <a:avLst/>
          </a:prstGeom>
          <a:noFill/>
        </p:spPr>
        <p:txBody>
          <a:bodyPr wrap="none" rtlCol="0">
            <a:spAutoFit/>
          </a:bodyPr>
          <a:lstStyle/>
          <a:p>
            <a:r>
              <a:rPr lang="en-IN" sz="1800" b="0" dirty="0">
                <a:solidFill>
                  <a:srgbClr val="569CD6"/>
                </a:solidFill>
                <a:effectLst/>
                <a:latin typeface="Consolas" panose="020B0609020204030204" pitchFamily="49" charset="0"/>
              </a:rPr>
              <a:t>def</a:t>
            </a:r>
            <a:r>
              <a:rPr lang="en-IN" sz="1800" b="0" dirty="0">
                <a:solidFill>
                  <a:srgbClr val="D4D4D4"/>
                </a:solidFill>
                <a:effectLst/>
                <a:latin typeface="Consolas" panose="020B0609020204030204" pitchFamily="49" charset="0"/>
              </a:rPr>
              <a:t> </a:t>
            </a:r>
            <a:r>
              <a:rPr lang="en-IN" sz="1800" b="0" dirty="0" err="1">
                <a:solidFill>
                  <a:srgbClr val="DCDCAA"/>
                </a:solidFill>
                <a:effectLst/>
                <a:latin typeface="Consolas" panose="020B0609020204030204" pitchFamily="49" charset="0"/>
              </a:rPr>
              <a:t>log_security_alerts</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self</a:t>
            </a:r>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alert_id</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9CDCFE"/>
                </a:solidFill>
                <a:effectLst/>
                <a:latin typeface="Consolas" panose="020B0609020204030204" pitchFamily="49" charset="0"/>
              </a:rPr>
              <a:t>alert</a:t>
            </a:r>
            <a:r>
              <a:rPr lang="en-IN" sz="1800" b="0" dirty="0">
                <a:solidFill>
                  <a:srgbClr val="D4D4D4"/>
                </a:solidFill>
                <a:effectLst/>
                <a:latin typeface="Consolas" panose="020B0609020204030204" pitchFamily="49" charset="0"/>
              </a:rPr>
              <a:t> =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alert_manager</a:t>
            </a:r>
            <a:r>
              <a:rPr lang="en-IN" sz="1800" b="0" dirty="0" err="1">
                <a:solidFill>
                  <a:srgbClr val="D4D4D4"/>
                </a:solidFill>
                <a:effectLst/>
                <a:latin typeface="Consolas" panose="020B0609020204030204" pitchFamily="49" charset="0"/>
              </a:rPr>
              <a:t>.read_alert</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alert_id</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C586C0"/>
                </a:solidFill>
                <a:effectLst/>
                <a:latin typeface="Consolas" panose="020B0609020204030204" pitchFamily="49" charset="0"/>
              </a:rPr>
              <a:t>if</a:t>
            </a:r>
            <a:r>
              <a:rPr lang="en-IN" sz="1800" b="0" dirty="0">
                <a:solidFill>
                  <a:srgbClr val="D4D4D4"/>
                </a:solidFill>
                <a:effectLst/>
                <a:latin typeface="Consolas" panose="020B0609020204030204" pitchFamily="49" charset="0"/>
              </a:rPr>
              <a:t> </a:t>
            </a:r>
            <a:r>
              <a:rPr lang="en-IN" sz="1800" b="0" dirty="0">
                <a:solidFill>
                  <a:srgbClr val="9CDCFE"/>
                </a:solidFill>
                <a:effectLst/>
                <a:latin typeface="Consolas" panose="020B0609020204030204" pitchFamily="49" charset="0"/>
              </a:rPr>
              <a:t>alert</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DCDCAA"/>
                </a:solidFill>
                <a:effectLst/>
                <a:latin typeface="Consolas" panose="020B0609020204030204" pitchFamily="49" charset="0"/>
              </a:rPr>
              <a:t>print</a:t>
            </a:r>
            <a:r>
              <a:rPr lang="en-IN" sz="1800" b="0" dirty="0">
                <a:solidFill>
                  <a:srgbClr val="D4D4D4"/>
                </a:solidFill>
                <a:effectLst/>
                <a:latin typeface="Consolas" panose="020B0609020204030204" pitchFamily="49" charset="0"/>
              </a:rPr>
              <a:t>(</a:t>
            </a:r>
            <a:r>
              <a:rPr lang="en-IN" sz="1800" b="0" dirty="0" err="1">
                <a:solidFill>
                  <a:srgbClr val="569CD6"/>
                </a:solidFill>
                <a:effectLst/>
                <a:latin typeface="Consolas" panose="020B0609020204030204" pitchFamily="49" charset="0"/>
              </a:rPr>
              <a:t>f</a:t>
            </a:r>
            <a:r>
              <a:rPr lang="en-IN" sz="1800" b="0" dirty="0" err="1">
                <a:solidFill>
                  <a:srgbClr val="CE9178"/>
                </a:solidFill>
                <a:effectLst/>
                <a:latin typeface="Consolas" panose="020B0609020204030204" pitchFamily="49" charset="0"/>
              </a:rPr>
              <a:t>"Alert</a:t>
            </a:r>
            <a:r>
              <a:rPr lang="en-IN" sz="1800" b="0" dirty="0">
                <a:solidFill>
                  <a:srgbClr val="CE9178"/>
                </a:solidFill>
                <a:effectLst/>
                <a:latin typeface="Consolas" panose="020B0609020204030204" pitchFamily="49" charset="0"/>
              </a:rPr>
              <a:t> ID </a:t>
            </a:r>
            <a:r>
              <a:rPr lang="en-IN" sz="1800" b="0" dirty="0">
                <a:solidFill>
                  <a:srgbClr val="569CD6"/>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alert</a:t>
            </a:r>
            <a:r>
              <a:rPr lang="en-IN" sz="1800" b="0" dirty="0" err="1">
                <a:solidFill>
                  <a:srgbClr val="D4D4D4"/>
                </a:solidFill>
                <a:effectLst/>
                <a:latin typeface="Consolas" panose="020B0609020204030204" pitchFamily="49" charset="0"/>
              </a:rPr>
              <a:t>.alert_id</a:t>
            </a:r>
            <a:r>
              <a:rPr lang="en-IN" sz="1800" b="0" dirty="0">
                <a:solidFill>
                  <a:srgbClr val="569CD6"/>
                </a:solidFill>
                <a:effectLst/>
                <a:latin typeface="Consolas" panose="020B0609020204030204" pitchFamily="49" charset="0"/>
              </a:rPr>
              <a:t>}</a:t>
            </a:r>
            <a:r>
              <a:rPr lang="en-IN" sz="1800" b="0" dirty="0">
                <a:solidFill>
                  <a:srgbClr val="CE9178"/>
                </a:solidFill>
                <a:effectLst/>
                <a:latin typeface="Consolas" panose="020B0609020204030204" pitchFamily="49" charset="0"/>
              </a:rPr>
              <a:t>: </a:t>
            </a:r>
            <a:r>
              <a:rPr lang="en-IN" sz="1800" b="0" dirty="0">
                <a:solidFill>
                  <a:srgbClr val="569CD6"/>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alert</a:t>
            </a:r>
            <a:r>
              <a:rPr lang="en-IN" sz="1800" b="0" dirty="0" err="1">
                <a:solidFill>
                  <a:srgbClr val="D4D4D4"/>
                </a:solidFill>
                <a:effectLst/>
                <a:latin typeface="Consolas" panose="020B0609020204030204" pitchFamily="49" charset="0"/>
              </a:rPr>
              <a:t>.description</a:t>
            </a:r>
            <a:r>
              <a:rPr lang="en-IN" sz="1800" b="0" dirty="0">
                <a:solidFill>
                  <a:srgbClr val="569CD6"/>
                </a:solidFill>
                <a:effectLst/>
                <a:latin typeface="Consolas" panose="020B0609020204030204" pitchFamily="49" charset="0"/>
              </a:rPr>
              <a:t>}</a:t>
            </a:r>
            <a:r>
              <a:rPr lang="en-IN" sz="1800" b="0" dirty="0">
                <a:solidFill>
                  <a:srgbClr val="CE9178"/>
                </a:solidFill>
                <a:effectLst/>
                <a:latin typeface="Consolas" panose="020B0609020204030204" pitchFamily="49" charset="0"/>
              </a:rPr>
              <a:t> on Network</a:t>
            </a:r>
            <a:r>
              <a:rPr lang="en-IN" sz="1800" b="0" dirty="0">
                <a:solidFill>
                  <a:srgbClr val="569CD6"/>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alert</a:t>
            </a:r>
            <a:r>
              <a:rPr lang="en-IN" sz="1800" b="0" dirty="0" err="1">
                <a:solidFill>
                  <a:srgbClr val="D4D4D4"/>
                </a:solidFill>
                <a:effectLst/>
                <a:latin typeface="Consolas" panose="020B0609020204030204" pitchFamily="49" charset="0"/>
              </a:rPr>
              <a:t>.network_id</a:t>
            </a:r>
            <a:r>
              <a:rPr lang="en-IN" sz="1800" b="0" dirty="0">
                <a:solidFill>
                  <a:srgbClr val="569CD6"/>
                </a:solidFill>
                <a:effectLst/>
                <a:latin typeface="Consolas" panose="020B0609020204030204" pitchFamily="49" charset="0"/>
              </a:rPr>
              <a:t>}</a:t>
            </a:r>
            <a:r>
              <a:rPr lang="en-IN" sz="1800" b="0" dirty="0">
                <a:solidFill>
                  <a:srgbClr val="CE9178"/>
                </a:solidFill>
                <a:effectLst/>
                <a:latin typeface="Consolas" panose="020B0609020204030204" pitchFamily="49" charset="0"/>
              </a:rPr>
              <a:t>"</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C586C0"/>
                </a:solidFill>
                <a:effectLst/>
                <a:latin typeface="Consolas" panose="020B0609020204030204" pitchFamily="49" charset="0"/>
              </a:rPr>
              <a:t>else</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DCDCAA"/>
                </a:solidFill>
                <a:effectLst/>
                <a:latin typeface="Consolas" panose="020B0609020204030204" pitchFamily="49" charset="0"/>
              </a:rPr>
              <a:t>print</a:t>
            </a:r>
            <a:r>
              <a:rPr lang="en-IN" sz="1800" b="0" dirty="0">
                <a:solidFill>
                  <a:srgbClr val="D4D4D4"/>
                </a:solidFill>
                <a:effectLst/>
                <a:latin typeface="Consolas" panose="020B0609020204030204" pitchFamily="49" charset="0"/>
              </a:rPr>
              <a:t>(</a:t>
            </a:r>
            <a:r>
              <a:rPr lang="en-IN" sz="1800" b="0" dirty="0">
                <a:solidFill>
                  <a:srgbClr val="CE9178"/>
                </a:solidFill>
                <a:effectLst/>
                <a:latin typeface="Consolas" panose="020B0609020204030204" pitchFamily="49" charset="0"/>
              </a:rPr>
              <a:t>"Alert not found."</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6A9955"/>
                </a:solidFill>
                <a:effectLst/>
                <a:latin typeface="Consolas" panose="020B0609020204030204" pitchFamily="49" charset="0"/>
              </a:rPr>
              <a:t>###2.Unit Testing using </a:t>
            </a:r>
            <a:r>
              <a:rPr lang="en-IN" sz="1800" b="0" dirty="0" err="1">
                <a:solidFill>
                  <a:srgbClr val="6A9955"/>
                </a:solidFill>
                <a:effectLst/>
                <a:latin typeface="Consolas" panose="020B0609020204030204" pitchFamily="49" charset="0"/>
              </a:rPr>
              <a:t>unittest</a:t>
            </a:r>
            <a:endParaRPr lang="en-IN" sz="1800" b="0" dirty="0">
              <a:solidFill>
                <a:srgbClr val="D4D4D4"/>
              </a:solidFill>
              <a:effectLst/>
              <a:latin typeface="Consolas" panose="020B0609020204030204" pitchFamily="49" charset="0"/>
            </a:endParaRPr>
          </a:p>
          <a:p>
            <a:r>
              <a:rPr lang="en-IN" sz="1800" b="0" dirty="0">
                <a:solidFill>
                  <a:srgbClr val="C586C0"/>
                </a:solidFill>
                <a:effectLst/>
                <a:latin typeface="Consolas" panose="020B0609020204030204" pitchFamily="49" charset="0"/>
              </a:rPr>
              <a:t>import</a:t>
            </a:r>
            <a:r>
              <a:rPr lang="en-IN" sz="1800" b="0" dirty="0">
                <a:solidFill>
                  <a:srgbClr val="D4D4D4"/>
                </a:solidFill>
                <a:effectLst/>
                <a:latin typeface="Consolas" panose="020B0609020204030204" pitchFamily="49" charset="0"/>
              </a:rPr>
              <a:t> </a:t>
            </a:r>
            <a:r>
              <a:rPr lang="en-IN" sz="1800" b="0" dirty="0" err="1">
                <a:solidFill>
                  <a:srgbClr val="4EC9B0"/>
                </a:solidFill>
                <a:effectLst/>
                <a:latin typeface="Consolas" panose="020B0609020204030204" pitchFamily="49" charset="0"/>
              </a:rPr>
              <a:t>unittest</a:t>
            </a:r>
            <a:endParaRPr lang="en-IN" sz="1800" b="0" dirty="0">
              <a:solidFill>
                <a:srgbClr val="D4D4D4"/>
              </a:solidFill>
              <a:effectLst/>
              <a:latin typeface="Consolas" panose="020B0609020204030204" pitchFamily="49" charset="0"/>
            </a:endParaRPr>
          </a:p>
          <a:p>
            <a:r>
              <a:rPr lang="en-IN" sz="1800" b="0" dirty="0">
                <a:solidFill>
                  <a:srgbClr val="569CD6"/>
                </a:solidFill>
                <a:effectLst/>
                <a:latin typeface="Consolas" panose="020B0609020204030204" pitchFamily="49" charset="0"/>
              </a:rPr>
              <a:t>class</a:t>
            </a:r>
            <a:r>
              <a:rPr lang="en-IN" sz="1800" b="0" dirty="0">
                <a:solidFill>
                  <a:srgbClr val="D4D4D4"/>
                </a:solidFill>
                <a:effectLst/>
                <a:latin typeface="Consolas" panose="020B0609020204030204" pitchFamily="49" charset="0"/>
              </a:rPr>
              <a:t> </a:t>
            </a:r>
            <a:r>
              <a:rPr lang="en-IN" sz="1800" b="0" dirty="0" err="1">
                <a:solidFill>
                  <a:srgbClr val="4EC9B0"/>
                </a:solidFill>
                <a:effectLst/>
                <a:latin typeface="Consolas" panose="020B0609020204030204" pitchFamily="49" charset="0"/>
              </a:rPr>
              <a:t>TestAlertLogManager</a:t>
            </a:r>
            <a:r>
              <a:rPr lang="en-IN" sz="1800" b="0" dirty="0">
                <a:solidFill>
                  <a:srgbClr val="D4D4D4"/>
                </a:solidFill>
                <a:effectLst/>
                <a:latin typeface="Consolas" panose="020B0609020204030204" pitchFamily="49" charset="0"/>
              </a:rPr>
              <a:t>(</a:t>
            </a:r>
            <a:r>
              <a:rPr lang="en-IN" sz="1800" b="0" dirty="0" err="1">
                <a:solidFill>
                  <a:srgbClr val="4EC9B0"/>
                </a:solidFill>
                <a:effectLst/>
                <a:latin typeface="Consolas" panose="020B0609020204030204" pitchFamily="49" charset="0"/>
              </a:rPr>
              <a:t>unittest</a:t>
            </a:r>
            <a:r>
              <a:rPr lang="en-IN" sz="1800" b="0" dirty="0" err="1">
                <a:solidFill>
                  <a:srgbClr val="D4D4D4"/>
                </a:solidFill>
                <a:effectLst/>
                <a:latin typeface="Consolas" panose="020B0609020204030204" pitchFamily="49" charset="0"/>
              </a:rPr>
              <a:t>.</a:t>
            </a:r>
            <a:r>
              <a:rPr lang="en-IN" sz="1800" b="0" dirty="0" err="1">
                <a:solidFill>
                  <a:srgbClr val="4EC9B0"/>
                </a:solidFill>
                <a:effectLst/>
                <a:latin typeface="Consolas" panose="020B0609020204030204" pitchFamily="49" charset="0"/>
              </a:rPr>
              <a:t>TestCase</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569CD6"/>
                </a:solidFill>
                <a:effectLst/>
                <a:latin typeface="Consolas" panose="020B0609020204030204" pitchFamily="49" charset="0"/>
              </a:rPr>
              <a:t>def</a:t>
            </a:r>
            <a:r>
              <a:rPr lang="en-IN" sz="1800" b="0" dirty="0">
                <a:solidFill>
                  <a:srgbClr val="D4D4D4"/>
                </a:solidFill>
                <a:effectLst/>
                <a:latin typeface="Consolas" panose="020B0609020204030204" pitchFamily="49" charset="0"/>
              </a:rPr>
              <a:t> </a:t>
            </a:r>
            <a:r>
              <a:rPr lang="en-IN" sz="1800" b="0" dirty="0" err="1">
                <a:solidFill>
                  <a:srgbClr val="DCDCAA"/>
                </a:solidFill>
                <a:effectLst/>
                <a:latin typeface="Consolas" panose="020B0609020204030204" pitchFamily="49" charset="0"/>
              </a:rPr>
              <a:t>setUp</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self</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a:solidFill>
                  <a:srgbClr val="D4D4D4"/>
                </a:solidFill>
                <a:effectLst/>
                <a:latin typeface="Consolas" panose="020B0609020204030204" pitchFamily="49" charset="0"/>
              </a:rPr>
              <a:t> = </a:t>
            </a:r>
            <a:r>
              <a:rPr lang="en-IN" sz="1800" b="0" dirty="0" err="1">
                <a:solidFill>
                  <a:srgbClr val="4EC9B0"/>
                </a:solidFill>
                <a:effectLst/>
                <a:latin typeface="Consolas" panose="020B0609020204030204" pitchFamily="49" charset="0"/>
              </a:rPr>
              <a:t>AlertLogManager</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569CD6"/>
                </a:solidFill>
                <a:effectLst/>
                <a:latin typeface="Consolas" panose="020B0609020204030204" pitchFamily="49" charset="0"/>
              </a:rPr>
              <a:t>def</a:t>
            </a:r>
            <a:r>
              <a:rPr lang="en-IN" sz="1800" b="0" dirty="0">
                <a:solidFill>
                  <a:srgbClr val="D4D4D4"/>
                </a:solidFill>
                <a:effectLst/>
                <a:latin typeface="Consolas" panose="020B0609020204030204" pitchFamily="49" charset="0"/>
              </a:rPr>
              <a:t> </a:t>
            </a:r>
            <a:r>
              <a:rPr lang="en-IN" sz="1800" b="0" dirty="0" err="1">
                <a:solidFill>
                  <a:srgbClr val="DCDCAA"/>
                </a:solidFill>
                <a:effectLst/>
                <a:latin typeface="Consolas" panose="020B0609020204030204" pitchFamily="49" charset="0"/>
              </a:rPr>
              <a:t>test_alert_crud_operations</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self</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6A9955"/>
                </a:solidFill>
                <a:effectLst/>
                <a:latin typeface="Consolas" panose="020B0609020204030204" pitchFamily="49" charset="0"/>
              </a:rPr>
              <a:t>#Test Create</a:t>
            </a:r>
            <a:endParaRPr lang="en-IN" sz="1800" b="0" dirty="0">
              <a:solidFill>
                <a:srgbClr val="D4D4D4"/>
              </a:solidFill>
              <a:effectLst/>
              <a:latin typeface="Consolas" panose="020B0609020204030204" pitchFamily="49" charset="0"/>
            </a:endParaRPr>
          </a:p>
          <a:p>
            <a:r>
              <a:rPr lang="en-IN" sz="1800" b="0" dirty="0">
                <a:solidFill>
                  <a:srgbClr val="D4D4D4"/>
                </a:solidFill>
                <a:effectLst/>
                <a:latin typeface="Consolas" panose="020B0609020204030204" pitchFamily="49" charset="0"/>
              </a:rPr>
              <a:t>        </a:t>
            </a:r>
            <a:r>
              <a:rPr lang="en-IN" sz="1800" b="0" dirty="0">
                <a:solidFill>
                  <a:srgbClr val="9CDCFE"/>
                </a:solidFill>
                <a:effectLst/>
                <a:latin typeface="Consolas" panose="020B0609020204030204" pitchFamily="49" charset="0"/>
              </a:rPr>
              <a:t>alert_id1</a:t>
            </a:r>
            <a:r>
              <a:rPr lang="en-IN" sz="1800" b="0" dirty="0">
                <a:solidFill>
                  <a:srgbClr val="D4D4D4"/>
                </a:solidFill>
                <a:effectLst/>
                <a:latin typeface="Consolas" panose="020B0609020204030204" pitchFamily="49" charset="0"/>
              </a:rPr>
              <a:t> =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create_alert</a:t>
            </a:r>
            <a:r>
              <a:rPr lang="en-IN" sz="1800" b="0" dirty="0">
                <a:solidFill>
                  <a:srgbClr val="D4D4D4"/>
                </a:solidFill>
                <a:effectLst/>
                <a:latin typeface="Consolas" panose="020B0609020204030204" pitchFamily="49" charset="0"/>
              </a:rPr>
              <a:t>(</a:t>
            </a:r>
            <a:r>
              <a:rPr lang="en-IN" sz="1800" b="0" dirty="0">
                <a:solidFill>
                  <a:srgbClr val="B5CEA8"/>
                </a:solidFill>
                <a:effectLst/>
                <a:latin typeface="Consolas" panose="020B0609020204030204" pitchFamily="49" charset="0"/>
              </a:rPr>
              <a:t>1</a:t>
            </a:r>
            <a:r>
              <a:rPr lang="en-IN" sz="1800" b="0" dirty="0">
                <a:solidFill>
                  <a:srgbClr val="D4D4D4"/>
                </a:solidFill>
                <a:effectLst/>
                <a:latin typeface="Consolas" panose="020B0609020204030204" pitchFamily="49" charset="0"/>
              </a:rPr>
              <a:t>, </a:t>
            </a:r>
            <a:r>
              <a:rPr lang="en-IN" sz="1800" b="0" dirty="0">
                <a:solidFill>
                  <a:srgbClr val="CE9178"/>
                </a:solidFill>
                <a:effectLst/>
                <a:latin typeface="Consolas" panose="020B0609020204030204" pitchFamily="49" charset="0"/>
              </a:rPr>
              <a:t>"Test Alert 1"</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assertIsNotNone</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read_alert</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alert_id1</a:t>
            </a:r>
            <a:r>
              <a:rPr lang="en-IN" sz="1800" b="0" dirty="0">
                <a:solidFill>
                  <a:srgbClr val="D4D4D4"/>
                </a:solidFill>
                <a:effectLst/>
                <a:latin typeface="Consolas" panose="020B0609020204030204" pitchFamily="49" charset="0"/>
              </a:rPr>
              <a:t>))</a:t>
            </a:r>
          </a:p>
          <a:p>
            <a:r>
              <a:rPr lang="en-IN" sz="1800" b="0" dirty="0">
                <a:solidFill>
                  <a:srgbClr val="6A9955"/>
                </a:solidFill>
                <a:effectLst/>
                <a:latin typeface="Consolas" panose="020B0609020204030204" pitchFamily="49" charset="0"/>
              </a:rPr>
              <a:t>#Test Read</a:t>
            </a:r>
            <a:endParaRPr lang="en-IN" sz="1800" b="0" dirty="0">
              <a:solidFill>
                <a:srgbClr val="D4D4D4"/>
              </a:solidFill>
              <a:effectLst/>
              <a:latin typeface="Consolas" panose="020B0609020204030204" pitchFamily="49" charset="0"/>
            </a:endParaRPr>
          </a:p>
          <a:p>
            <a:r>
              <a:rPr lang="en-IN" sz="1800" b="0" dirty="0">
                <a:solidFill>
                  <a:srgbClr val="D4D4D4"/>
                </a:solidFill>
                <a:effectLst/>
                <a:latin typeface="Consolas" panose="020B0609020204030204" pitchFamily="49" charset="0"/>
              </a:rPr>
              <a:t>        </a:t>
            </a:r>
            <a:r>
              <a:rPr lang="en-IN" sz="1800" b="0" dirty="0">
                <a:solidFill>
                  <a:srgbClr val="9CDCFE"/>
                </a:solidFill>
                <a:effectLst/>
                <a:latin typeface="Consolas" panose="020B0609020204030204" pitchFamily="49" charset="0"/>
              </a:rPr>
              <a:t>alert</a:t>
            </a:r>
            <a:r>
              <a:rPr lang="en-IN" sz="1800" b="0" dirty="0">
                <a:solidFill>
                  <a:srgbClr val="D4D4D4"/>
                </a:solidFill>
                <a:effectLst/>
                <a:latin typeface="Consolas" panose="020B0609020204030204" pitchFamily="49" charset="0"/>
              </a:rPr>
              <a:t> =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read_alert</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alert_id1</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assertEqual</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alert</a:t>
            </a:r>
            <a:r>
              <a:rPr lang="en-IN" sz="1800" b="0" dirty="0" err="1">
                <a:solidFill>
                  <a:srgbClr val="D4D4D4"/>
                </a:solidFill>
                <a:effectLst/>
                <a:latin typeface="Consolas" panose="020B0609020204030204" pitchFamily="49" charset="0"/>
              </a:rPr>
              <a:t>.description</a:t>
            </a:r>
            <a:r>
              <a:rPr lang="en-IN" sz="1800" b="0" dirty="0">
                <a:solidFill>
                  <a:srgbClr val="D4D4D4"/>
                </a:solidFill>
                <a:effectLst/>
                <a:latin typeface="Consolas" panose="020B0609020204030204" pitchFamily="49" charset="0"/>
              </a:rPr>
              <a:t>, </a:t>
            </a:r>
            <a:r>
              <a:rPr lang="en-IN" sz="1800" b="0" dirty="0">
                <a:solidFill>
                  <a:srgbClr val="CE9178"/>
                </a:solidFill>
                <a:effectLst/>
                <a:latin typeface="Consolas" panose="020B0609020204030204" pitchFamily="49" charset="0"/>
              </a:rPr>
              <a:t>"Test Alert 1"</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6A9955"/>
                </a:solidFill>
                <a:effectLst/>
                <a:latin typeface="Consolas" panose="020B0609020204030204" pitchFamily="49" charset="0"/>
              </a:rPr>
              <a:t>#Test Update</a:t>
            </a:r>
            <a:endParaRPr lang="en-IN" sz="1800" b="0" dirty="0">
              <a:solidFill>
                <a:srgbClr val="D4D4D4"/>
              </a:solidFill>
              <a:effectLst/>
              <a:latin typeface="Consolas" panose="020B0609020204030204" pitchFamily="49" charset="0"/>
            </a:endParaRP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assertTrue</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update_alert</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alert_id1</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description</a:t>
            </a:r>
            <a:r>
              <a:rPr lang="en-IN" sz="1800" b="0" dirty="0">
                <a:solidFill>
                  <a:srgbClr val="D4D4D4"/>
                </a:solidFill>
                <a:effectLst/>
                <a:latin typeface="Consolas" panose="020B0609020204030204" pitchFamily="49" charset="0"/>
              </a:rPr>
              <a:t>=</a:t>
            </a:r>
            <a:r>
              <a:rPr lang="en-IN" sz="1800" b="0" dirty="0">
                <a:solidFill>
                  <a:srgbClr val="CE9178"/>
                </a:solidFill>
                <a:effectLst/>
                <a:latin typeface="Consolas" panose="020B0609020204030204" pitchFamily="49" charset="0"/>
              </a:rPr>
              <a:t>"Updated Alert 1"</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assertEqual</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read_alert</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alert_id1</a:t>
            </a:r>
            <a:r>
              <a:rPr lang="en-IN" sz="1800" b="0" dirty="0">
                <a:solidFill>
                  <a:srgbClr val="D4D4D4"/>
                </a:solidFill>
                <a:effectLst/>
                <a:latin typeface="Consolas" panose="020B0609020204030204" pitchFamily="49" charset="0"/>
              </a:rPr>
              <a:t>).</a:t>
            </a:r>
            <a:r>
              <a:rPr lang="en-IN" sz="1800" b="0" dirty="0" err="1">
                <a:solidFill>
                  <a:srgbClr val="D4D4D4"/>
                </a:solidFill>
                <a:effectLst/>
                <a:latin typeface="Consolas" panose="020B0609020204030204" pitchFamily="49" charset="0"/>
              </a:rPr>
              <a:t>description,</a:t>
            </a:r>
            <a:r>
              <a:rPr lang="en-IN" sz="1800" b="0" dirty="0" err="1">
                <a:solidFill>
                  <a:srgbClr val="CE9178"/>
                </a:solidFill>
                <a:effectLst/>
                <a:latin typeface="Consolas" panose="020B0609020204030204" pitchFamily="49" charset="0"/>
              </a:rPr>
              <a:t>"Updated</a:t>
            </a:r>
            <a:r>
              <a:rPr lang="en-IN" sz="1800" b="0" dirty="0">
                <a:solidFill>
                  <a:srgbClr val="CE9178"/>
                </a:solidFill>
                <a:effectLst/>
                <a:latin typeface="Consolas" panose="020B0609020204030204" pitchFamily="49" charset="0"/>
              </a:rPr>
              <a:t> Alert 1"</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6A9955"/>
                </a:solidFill>
                <a:effectLst/>
                <a:latin typeface="Consolas" panose="020B0609020204030204" pitchFamily="49" charset="0"/>
              </a:rPr>
              <a:t>#Test Delete</a:t>
            </a:r>
            <a:endParaRPr lang="en-IN" sz="1800" b="0" dirty="0">
              <a:solidFill>
                <a:srgbClr val="D4D4D4"/>
              </a:solidFill>
              <a:effectLst/>
              <a:latin typeface="Consolas" panose="020B0609020204030204" pitchFamily="49" charset="0"/>
            </a:endParaRP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assertTrue</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delete_alert</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alert_id1</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assertIsNone</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read_alert</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alert_id1</a:t>
            </a:r>
            <a:r>
              <a:rPr lang="en-IN" sz="1800" b="0" dirty="0">
                <a:solidFill>
                  <a:srgbClr val="D4D4D4"/>
                </a:solidFill>
                <a:effectLst/>
                <a:latin typeface="Consolas" panose="020B0609020204030204" pitchFamily="49" charset="0"/>
              </a:rPr>
              <a:t>))</a:t>
            </a:r>
          </a:p>
          <a:p>
            <a:r>
              <a:rPr lang="en-IN" sz="1800" b="0" dirty="0">
                <a:solidFill>
                  <a:srgbClr val="569CD6"/>
                </a:solidFill>
                <a:effectLst/>
                <a:latin typeface="Consolas" panose="020B0609020204030204" pitchFamily="49" charset="0"/>
              </a:rPr>
              <a:t>class</a:t>
            </a:r>
            <a:r>
              <a:rPr lang="en-IN" sz="1800" b="0" dirty="0">
                <a:solidFill>
                  <a:srgbClr val="D4D4D4"/>
                </a:solidFill>
                <a:effectLst/>
                <a:latin typeface="Consolas" panose="020B0609020204030204" pitchFamily="49" charset="0"/>
              </a:rPr>
              <a:t> </a:t>
            </a:r>
            <a:r>
              <a:rPr lang="en-IN" sz="1800" b="0" dirty="0" err="1">
                <a:solidFill>
                  <a:srgbClr val="4EC9B0"/>
                </a:solidFill>
                <a:effectLst/>
                <a:latin typeface="Consolas" panose="020B0609020204030204" pitchFamily="49" charset="0"/>
              </a:rPr>
              <a:t>TestIntrusionDetector</a:t>
            </a:r>
            <a:r>
              <a:rPr lang="en-IN" sz="1800" b="0" dirty="0">
                <a:solidFill>
                  <a:srgbClr val="D4D4D4"/>
                </a:solidFill>
                <a:effectLst/>
                <a:latin typeface="Consolas" panose="020B0609020204030204" pitchFamily="49" charset="0"/>
              </a:rPr>
              <a:t>(</a:t>
            </a:r>
            <a:r>
              <a:rPr lang="en-IN" sz="1800" b="0" dirty="0" err="1">
                <a:solidFill>
                  <a:srgbClr val="4EC9B0"/>
                </a:solidFill>
                <a:effectLst/>
                <a:latin typeface="Consolas" panose="020B0609020204030204" pitchFamily="49" charset="0"/>
              </a:rPr>
              <a:t>unittest</a:t>
            </a:r>
            <a:r>
              <a:rPr lang="en-IN" sz="1800" b="0" dirty="0" err="1">
                <a:solidFill>
                  <a:srgbClr val="D4D4D4"/>
                </a:solidFill>
                <a:effectLst/>
                <a:latin typeface="Consolas" panose="020B0609020204030204" pitchFamily="49" charset="0"/>
              </a:rPr>
              <a:t>.</a:t>
            </a:r>
            <a:r>
              <a:rPr lang="en-IN" sz="1800" b="0" dirty="0" err="1">
                <a:solidFill>
                  <a:srgbClr val="4EC9B0"/>
                </a:solidFill>
                <a:effectLst/>
                <a:latin typeface="Consolas" panose="020B0609020204030204" pitchFamily="49" charset="0"/>
              </a:rPr>
              <a:t>TestCase</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a:solidFill>
                  <a:srgbClr val="569CD6"/>
                </a:solidFill>
                <a:effectLst/>
                <a:latin typeface="Consolas" panose="020B0609020204030204" pitchFamily="49" charset="0"/>
              </a:rPr>
              <a:t>def</a:t>
            </a:r>
            <a:r>
              <a:rPr lang="en-IN" sz="1800" b="0" dirty="0">
                <a:solidFill>
                  <a:srgbClr val="D4D4D4"/>
                </a:solidFill>
                <a:effectLst/>
                <a:latin typeface="Consolas" panose="020B0609020204030204" pitchFamily="49" charset="0"/>
              </a:rPr>
              <a:t> </a:t>
            </a:r>
            <a:r>
              <a:rPr lang="en-IN" sz="1800" b="0" dirty="0" err="1">
                <a:solidFill>
                  <a:srgbClr val="DCDCAA"/>
                </a:solidFill>
                <a:effectLst/>
                <a:latin typeface="Consolas" panose="020B0609020204030204" pitchFamily="49" charset="0"/>
              </a:rPr>
              <a:t>setUp</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self</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a:solidFill>
                  <a:srgbClr val="D4D4D4"/>
                </a:solidFill>
                <a:effectLst/>
                <a:latin typeface="Consolas" panose="020B0609020204030204" pitchFamily="49" charset="0"/>
              </a:rPr>
              <a:t> = </a:t>
            </a:r>
            <a:r>
              <a:rPr lang="en-IN" sz="1800" b="0" dirty="0" err="1">
                <a:solidFill>
                  <a:srgbClr val="4EC9B0"/>
                </a:solidFill>
                <a:effectLst/>
                <a:latin typeface="Consolas" panose="020B0609020204030204" pitchFamily="49" charset="0"/>
              </a:rPr>
              <a:t>AlertLogManager</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detector</a:t>
            </a:r>
            <a:r>
              <a:rPr lang="en-IN" sz="1800" b="0" dirty="0">
                <a:solidFill>
                  <a:srgbClr val="D4D4D4"/>
                </a:solidFill>
                <a:effectLst/>
                <a:latin typeface="Consolas" panose="020B0609020204030204" pitchFamily="49" charset="0"/>
              </a:rPr>
              <a:t> = </a:t>
            </a:r>
            <a:r>
              <a:rPr lang="en-IN" sz="1800" b="0" dirty="0" err="1">
                <a:solidFill>
                  <a:srgbClr val="4EC9B0"/>
                </a:solidFill>
                <a:effectLst/>
                <a:latin typeface="Consolas" panose="020B0609020204030204" pitchFamily="49" charset="0"/>
              </a:rPr>
              <a:t>IntrusionDetector</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endParaRPr lang="en-IN" dirty="0"/>
          </a:p>
        </p:txBody>
      </p:sp>
    </p:spTree>
    <p:extLst>
      <p:ext uri="{BB962C8B-B14F-4D97-AF65-F5344CB8AC3E}">
        <p14:creationId xmlns:p14="http://schemas.microsoft.com/office/powerpoint/2010/main" val="229350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CEBC60-A003-C6B9-083F-A22A525FED82}"/>
              </a:ext>
            </a:extLst>
          </p:cNvPr>
          <p:cNvSpPr txBox="1"/>
          <p:nvPr/>
        </p:nvSpPr>
        <p:spPr>
          <a:xfrm>
            <a:off x="977900" y="577850"/>
            <a:ext cx="9049272" cy="2585323"/>
          </a:xfrm>
          <a:prstGeom prst="rect">
            <a:avLst/>
          </a:prstGeom>
          <a:noFill/>
        </p:spPr>
        <p:txBody>
          <a:bodyPr wrap="none" rtlCol="0">
            <a:spAutoFit/>
          </a:bodyPr>
          <a:lstStyle/>
          <a:p>
            <a:r>
              <a:rPr lang="en-IN" sz="1800" b="0" dirty="0">
                <a:solidFill>
                  <a:srgbClr val="569CD6"/>
                </a:solidFill>
                <a:effectLst/>
                <a:latin typeface="Consolas" panose="020B0609020204030204" pitchFamily="49" charset="0"/>
              </a:rPr>
              <a:t>def</a:t>
            </a:r>
            <a:r>
              <a:rPr lang="en-IN" sz="1800" b="0" dirty="0">
                <a:solidFill>
                  <a:srgbClr val="D4D4D4"/>
                </a:solidFill>
                <a:effectLst/>
                <a:latin typeface="Consolas" panose="020B0609020204030204" pitchFamily="49" charset="0"/>
              </a:rPr>
              <a:t> </a:t>
            </a:r>
            <a:r>
              <a:rPr lang="en-IN" sz="1800" b="0" dirty="0" err="1">
                <a:solidFill>
                  <a:srgbClr val="DCDCAA"/>
                </a:solidFill>
                <a:effectLst/>
                <a:latin typeface="Consolas" panose="020B0609020204030204" pitchFamily="49" charset="0"/>
              </a:rPr>
              <a:t>test_detection_and_logging</a:t>
            </a:r>
            <a:r>
              <a:rPr lang="en-IN" sz="1800" b="0" dirty="0">
                <a:solidFill>
                  <a:srgbClr val="D4D4D4"/>
                </a:solidFill>
                <a:effectLst/>
                <a:latin typeface="Consolas" panose="020B0609020204030204" pitchFamily="49" charset="0"/>
              </a:rPr>
              <a:t>(</a:t>
            </a:r>
            <a:r>
              <a:rPr lang="en-IN" sz="1800" b="0" dirty="0">
                <a:solidFill>
                  <a:srgbClr val="9CDCFE"/>
                </a:solidFill>
                <a:effectLst/>
                <a:latin typeface="Consolas" panose="020B0609020204030204" pitchFamily="49" charset="0"/>
              </a:rPr>
              <a:t>self</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network_id</a:t>
            </a:r>
            <a:r>
              <a:rPr lang="en-IN" sz="1800" b="0" dirty="0">
                <a:solidFill>
                  <a:srgbClr val="D4D4D4"/>
                </a:solidFill>
                <a:effectLst/>
                <a:latin typeface="Consolas" panose="020B0609020204030204" pitchFamily="49" charset="0"/>
              </a:rPr>
              <a:t> = </a:t>
            </a:r>
            <a:r>
              <a:rPr lang="en-IN" sz="1800" b="0" dirty="0">
                <a:solidFill>
                  <a:srgbClr val="B5CEA8"/>
                </a:solidFill>
                <a:effectLst/>
                <a:latin typeface="Consolas" panose="020B0609020204030204" pitchFamily="49" charset="0"/>
              </a:rPr>
              <a:t>2</a:t>
            </a:r>
            <a:r>
              <a:rPr lang="en-IN" sz="1800" b="0" dirty="0">
                <a:solidFill>
                  <a:srgbClr val="D4D4D4"/>
                </a:solidFill>
                <a:effectLst/>
                <a:latin typeface="Consolas" panose="020B0609020204030204" pitchFamily="49" charset="0"/>
              </a:rPr>
              <a:t> </a:t>
            </a:r>
            <a:r>
              <a:rPr lang="en-IN" sz="1800" b="0" dirty="0">
                <a:solidFill>
                  <a:srgbClr val="6A9955"/>
                </a:solidFill>
                <a:effectLst/>
                <a:latin typeface="Consolas" panose="020B0609020204030204" pitchFamily="49" charset="0"/>
              </a:rPr>
              <a:t>#Shouldtrigger an alert</a:t>
            </a:r>
            <a:endParaRPr lang="en-IN" sz="1800" b="0" dirty="0">
              <a:solidFill>
                <a:srgbClr val="D4D4D4"/>
              </a:solidFill>
              <a:effectLst/>
              <a:latin typeface="Consolas" panose="020B0609020204030204" pitchFamily="49" charset="0"/>
            </a:endParaRP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alert_id</a:t>
            </a:r>
            <a:r>
              <a:rPr lang="en-IN" sz="1800" b="0" dirty="0">
                <a:solidFill>
                  <a:srgbClr val="D4D4D4"/>
                </a:solidFill>
                <a:effectLst/>
                <a:latin typeface="Consolas" panose="020B0609020204030204" pitchFamily="49" charset="0"/>
              </a:rPr>
              <a:t> =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detector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detect_network_intrusions</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network_id</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assertIsNotNone</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alert_id</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assertIsNotNone</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manager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read_alert</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alert_id</a:t>
            </a:r>
            <a:r>
              <a:rPr lang="en-IN" sz="1800" b="0" dirty="0">
                <a:solidFill>
                  <a:srgbClr val="D4D4D4"/>
                </a:solidFill>
                <a:effectLst/>
                <a:latin typeface="Consolas" panose="020B0609020204030204" pitchFamily="49" charset="0"/>
              </a:rPr>
              <a:t>))</a:t>
            </a:r>
          </a:p>
          <a:p>
            <a:r>
              <a:rPr lang="en-IN" sz="1800" b="0" dirty="0">
                <a:solidFill>
                  <a:srgbClr val="D4D4D4"/>
                </a:solidFill>
                <a:effectLst/>
                <a:latin typeface="Consolas" panose="020B0609020204030204" pitchFamily="49" charset="0"/>
              </a:rPr>
              <a:t>        </a:t>
            </a:r>
            <a:r>
              <a:rPr lang="en-IN" sz="1800" b="0" dirty="0" err="1">
                <a:solidFill>
                  <a:srgbClr val="9CDCFE"/>
                </a:solidFill>
                <a:effectLst/>
                <a:latin typeface="Consolas" panose="020B0609020204030204" pitchFamily="49" charset="0"/>
              </a:rPr>
              <a:t>self</a:t>
            </a:r>
            <a:r>
              <a:rPr lang="en-IN" sz="1800" b="0" dirty="0" err="1">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detector</a:t>
            </a:r>
            <a:r>
              <a:rPr lang="en-IN" sz="1800" b="0" dirty="0" err="1">
                <a:solidFill>
                  <a:srgbClr val="D4D4D4"/>
                </a:solidFill>
                <a:effectLst/>
                <a:latin typeface="Consolas" panose="020B0609020204030204" pitchFamily="49" charset="0"/>
              </a:rPr>
              <a:t>.</a:t>
            </a:r>
            <a:r>
              <a:rPr lang="en-IN" sz="1800" b="0" dirty="0" err="1">
                <a:solidFill>
                  <a:srgbClr val="DCDCAA"/>
                </a:solidFill>
                <a:effectLst/>
                <a:latin typeface="Consolas" panose="020B0609020204030204" pitchFamily="49" charset="0"/>
              </a:rPr>
              <a:t>log_security_alerts</a:t>
            </a:r>
            <a:r>
              <a:rPr lang="en-IN" sz="1800" b="0" dirty="0">
                <a:solidFill>
                  <a:srgbClr val="D4D4D4"/>
                </a:solidFill>
                <a:effectLst/>
                <a:latin typeface="Consolas" panose="020B0609020204030204" pitchFamily="49" charset="0"/>
              </a:rPr>
              <a:t>(</a:t>
            </a:r>
            <a:r>
              <a:rPr lang="en-IN" sz="1800" b="0" dirty="0" err="1">
                <a:solidFill>
                  <a:srgbClr val="9CDCFE"/>
                </a:solidFill>
                <a:effectLst/>
                <a:latin typeface="Consolas" panose="020B0609020204030204" pitchFamily="49" charset="0"/>
              </a:rPr>
              <a:t>alert_id</a:t>
            </a:r>
            <a:r>
              <a:rPr lang="en-IN" sz="1800" b="0" dirty="0">
                <a:solidFill>
                  <a:srgbClr val="D4D4D4"/>
                </a:solidFill>
                <a:effectLst/>
                <a:latin typeface="Consolas" panose="020B0609020204030204" pitchFamily="49" charset="0"/>
              </a:rPr>
              <a:t>)</a:t>
            </a:r>
          </a:p>
          <a:p>
            <a:r>
              <a:rPr lang="en-IN" sz="1800" b="0" dirty="0">
                <a:solidFill>
                  <a:srgbClr val="C586C0"/>
                </a:solidFill>
                <a:effectLst/>
                <a:latin typeface="Consolas" panose="020B0609020204030204" pitchFamily="49" charset="0"/>
              </a:rPr>
              <a:t>if</a:t>
            </a:r>
            <a:r>
              <a:rPr lang="en-IN" sz="1800" b="0" dirty="0">
                <a:solidFill>
                  <a:srgbClr val="D4D4D4"/>
                </a:solidFill>
                <a:effectLst/>
                <a:latin typeface="Consolas" panose="020B0609020204030204" pitchFamily="49" charset="0"/>
              </a:rPr>
              <a:t> </a:t>
            </a:r>
            <a:r>
              <a:rPr lang="en-IN" sz="1800" b="0" dirty="0">
                <a:solidFill>
                  <a:srgbClr val="9CDCFE"/>
                </a:solidFill>
                <a:effectLst/>
                <a:latin typeface="Consolas" panose="020B0609020204030204" pitchFamily="49" charset="0"/>
              </a:rPr>
              <a:t>__name__</a:t>
            </a:r>
            <a:r>
              <a:rPr lang="en-IN" sz="1800" b="0" dirty="0">
                <a:solidFill>
                  <a:srgbClr val="D4D4D4"/>
                </a:solidFill>
                <a:effectLst/>
                <a:latin typeface="Consolas" panose="020B0609020204030204" pitchFamily="49" charset="0"/>
              </a:rPr>
              <a:t> == </a:t>
            </a:r>
            <a:r>
              <a:rPr lang="en-IN" sz="1800" b="0" dirty="0">
                <a:solidFill>
                  <a:srgbClr val="CE9178"/>
                </a:solidFill>
                <a:effectLst/>
                <a:latin typeface="Consolas" panose="020B0609020204030204" pitchFamily="49" charset="0"/>
              </a:rPr>
              <a:t>"_main_"</a:t>
            </a:r>
            <a:r>
              <a:rPr lang="en-IN" sz="1800" b="0" dirty="0">
                <a:solidFill>
                  <a:srgbClr val="D4D4D4"/>
                </a:solidFill>
                <a:effectLst/>
                <a:latin typeface="Consolas" panose="020B0609020204030204" pitchFamily="49" charset="0"/>
              </a:rPr>
              <a:t>: </a:t>
            </a:r>
          </a:p>
          <a:p>
            <a:r>
              <a:rPr lang="en-IN" sz="1800" b="0" dirty="0">
                <a:solidFill>
                  <a:srgbClr val="D4D4D4"/>
                </a:solidFill>
                <a:effectLst/>
                <a:latin typeface="Consolas" panose="020B0609020204030204" pitchFamily="49" charset="0"/>
              </a:rPr>
              <a:t>    </a:t>
            </a:r>
            <a:r>
              <a:rPr lang="en-IN" sz="1800" b="0" dirty="0" err="1">
                <a:solidFill>
                  <a:srgbClr val="4EC9B0"/>
                </a:solidFill>
                <a:effectLst/>
                <a:latin typeface="Consolas" panose="020B0609020204030204" pitchFamily="49" charset="0"/>
              </a:rPr>
              <a:t>unittest</a:t>
            </a:r>
            <a:r>
              <a:rPr lang="en-IN" sz="1800" b="0" dirty="0" err="1">
                <a:solidFill>
                  <a:srgbClr val="D4D4D4"/>
                </a:solidFill>
                <a:effectLst/>
                <a:latin typeface="Consolas" panose="020B0609020204030204" pitchFamily="49" charset="0"/>
              </a:rPr>
              <a:t>.</a:t>
            </a:r>
            <a:r>
              <a:rPr lang="en-IN" sz="1800" b="0" dirty="0" err="1">
                <a:solidFill>
                  <a:srgbClr val="4EC9B0"/>
                </a:solidFill>
                <a:effectLst/>
                <a:latin typeface="Consolas" panose="020B0609020204030204" pitchFamily="49" charset="0"/>
              </a:rPr>
              <a:t>main</a:t>
            </a:r>
            <a:r>
              <a:rPr lang="en-IN" sz="1800" b="0" dirty="0">
                <a:solidFill>
                  <a:srgbClr val="D4D4D4"/>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1503566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D9020-34BF-A5DD-C44E-B51BDEC22501}"/>
              </a:ext>
            </a:extLst>
          </p:cNvPr>
          <p:cNvSpPr txBox="1"/>
          <p:nvPr/>
        </p:nvSpPr>
        <p:spPr>
          <a:xfrm>
            <a:off x="4527550" y="3511550"/>
            <a:ext cx="2955874" cy="369332"/>
          </a:xfrm>
          <a:prstGeom prst="rect">
            <a:avLst/>
          </a:prstGeom>
          <a:noFill/>
        </p:spPr>
        <p:txBody>
          <a:bodyPr wrap="none" rtlCol="0">
            <a:spAutoFit/>
          </a:bodyPr>
          <a:lstStyle/>
          <a:p>
            <a:r>
              <a:rPr lang="en-IN" dirty="0">
                <a:hlinkClick r:id="rId2" action="ppaction://hlinkfile"/>
              </a:rPr>
              <a:t>D:\C++\.vscode\project.ipynb</a:t>
            </a:r>
            <a:endParaRPr lang="en-IN" dirty="0"/>
          </a:p>
        </p:txBody>
      </p:sp>
      <p:sp>
        <p:nvSpPr>
          <p:cNvPr id="4" name="TextBox 3">
            <a:extLst>
              <a:ext uri="{FF2B5EF4-FFF2-40B4-BE49-F238E27FC236}">
                <a16:creationId xmlns:a16="http://schemas.microsoft.com/office/drawing/2014/main" id="{DB06DAFB-6C5D-260D-5900-DE1A2BE707A0}"/>
              </a:ext>
            </a:extLst>
          </p:cNvPr>
          <p:cNvSpPr txBox="1"/>
          <p:nvPr/>
        </p:nvSpPr>
        <p:spPr>
          <a:xfrm>
            <a:off x="5048250" y="1981200"/>
            <a:ext cx="184731" cy="369332"/>
          </a:xfrm>
          <a:prstGeom prst="rect">
            <a:avLst/>
          </a:prstGeom>
          <a:noFill/>
        </p:spPr>
        <p:txBody>
          <a:bodyPr wrap="none" rtlCol="0">
            <a:spAutoFit/>
          </a:bodyPr>
          <a:lstStyle/>
          <a:p>
            <a:endParaRPr lang="en-IN"/>
          </a:p>
        </p:txBody>
      </p:sp>
    </p:spTree>
    <p:extLst>
      <p:ext uri="{BB962C8B-B14F-4D97-AF65-F5344CB8AC3E}">
        <p14:creationId xmlns:p14="http://schemas.microsoft.com/office/powerpoint/2010/main" val="183001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2999" y="509204"/>
            <a:ext cx="13223293" cy="852761"/>
          </a:xfrm>
          <a:prstGeom prst="rect">
            <a:avLst/>
          </a:prstGeom>
          <a:noFill/>
          <a:ln/>
        </p:spPr>
        <p:txBody>
          <a:bodyPr wrap="none" lIns="0" tIns="0" rIns="0" bIns="0" rtlCol="0" anchor="t"/>
          <a:lstStyle/>
          <a:p>
            <a:pPr algn="l" fontAlgn="base"/>
            <a:r>
              <a:rPr lang="en-GB" sz="4800" b="1" i="0" u="sng" dirty="0">
                <a:solidFill>
                  <a:srgbClr val="00B0F0"/>
                </a:solidFill>
                <a:effectLst/>
                <a:latin typeface="Nunito" pitchFamily="2" charset="0"/>
              </a:rPr>
              <a:t>Working of Intrusion Detection System(IDS)</a:t>
            </a:r>
          </a:p>
        </p:txBody>
      </p:sp>
      <p:sp>
        <p:nvSpPr>
          <p:cNvPr id="3" name="Text 1"/>
          <p:cNvSpPr/>
          <p:nvPr/>
        </p:nvSpPr>
        <p:spPr>
          <a:xfrm>
            <a:off x="793790" y="3713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312235" y="1672683"/>
            <a:ext cx="13972478" cy="6509315"/>
          </a:xfrm>
          <a:prstGeom prst="rect">
            <a:avLst/>
          </a:prstGeom>
          <a:noFill/>
          <a:ln/>
        </p:spPr>
        <p:txBody>
          <a:bodyPr wrap="square" lIns="0" tIns="0" rIns="0" bIns="0" rtlCol="0" anchor="t"/>
          <a:lstStyle/>
          <a:p>
            <a:pPr algn="l" fontAlgn="base">
              <a:buFont typeface="Arial" panose="020B0604020202020204" pitchFamily="34" charset="0"/>
              <a:buChar char="•"/>
            </a:pPr>
            <a:r>
              <a:rPr lang="en-GB" sz="2800" b="1" i="0" dirty="0">
                <a:solidFill>
                  <a:srgbClr val="FFFFFF"/>
                </a:solidFill>
                <a:effectLst/>
                <a:latin typeface="Abadi" panose="020B0604020104020204" pitchFamily="34" charset="0"/>
              </a:rPr>
              <a:t>An IDS (Intrusion Detection System) monitors the traffic on a computer network to detect any suspicious activity.</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FFFF"/>
                </a:solidFill>
                <a:effectLst/>
                <a:latin typeface="Abadi" panose="020B0604020104020204" pitchFamily="34" charset="0"/>
              </a:rPr>
              <a:t>It analyses the data flowing through the network </a:t>
            </a:r>
            <a:r>
              <a:rPr lang="en-GB" sz="2800" b="1" dirty="0">
                <a:solidFill>
                  <a:srgbClr val="FFFFFF"/>
                </a:solidFill>
                <a:latin typeface="Abadi" panose="020B0604020104020204" pitchFamily="34" charset="0"/>
              </a:rPr>
              <a:t>and searches </a:t>
            </a:r>
            <a:r>
              <a:rPr lang="en-GB" sz="2800" b="1" i="0" dirty="0">
                <a:solidFill>
                  <a:srgbClr val="FFFFFF"/>
                </a:solidFill>
                <a:effectLst/>
                <a:latin typeface="Abadi" panose="020B0604020104020204" pitchFamily="34" charset="0"/>
              </a:rPr>
              <a:t>for patterns and signs of abnormal behaviour.</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FFFF"/>
                </a:solidFill>
                <a:effectLst/>
                <a:latin typeface="Abadi" panose="020B0604020104020204" pitchFamily="34" charset="0"/>
              </a:rPr>
              <a:t>The IDS compares the network activity to a set of predefined rules and patterns to identify any activity that might indicate an attack or intrusion.</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FFFF"/>
                </a:solidFill>
                <a:effectLst/>
                <a:latin typeface="Abadi" panose="020B0604020104020204" pitchFamily="34" charset="0"/>
              </a:rPr>
              <a:t>If the IDS detects something that matches one of these rules or patterns, it sends an alert to the system administrator.</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FFFF"/>
                </a:solidFill>
                <a:effectLst/>
                <a:latin typeface="Abadi" panose="020B0604020104020204" pitchFamily="34" charset="0"/>
              </a:rPr>
              <a:t>The system administrator can then investigate the alert and take action to prevent any damage or further intrusion.</a:t>
            </a:r>
          </a:p>
        </p:txBody>
      </p:sp>
      <p:sp>
        <p:nvSpPr>
          <p:cNvPr id="5" name="Text 3"/>
          <p:cNvSpPr/>
          <p:nvPr/>
        </p:nvSpPr>
        <p:spPr>
          <a:xfrm>
            <a:off x="793790" y="5224701"/>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599521" y="3713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7" name="Text 5"/>
          <p:cNvSpPr/>
          <p:nvPr/>
        </p:nvSpPr>
        <p:spPr>
          <a:xfrm>
            <a:off x="7599521" y="4294823"/>
            <a:ext cx="6244709"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 6"/>
          <p:cNvSpPr/>
          <p:nvPr/>
        </p:nvSpPr>
        <p:spPr>
          <a:xfrm>
            <a:off x="7599521" y="5224701"/>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0" name="Picture 9">
            <a:extLst>
              <a:ext uri="{FF2B5EF4-FFF2-40B4-BE49-F238E27FC236}">
                <a16:creationId xmlns:a16="http://schemas.microsoft.com/office/drawing/2014/main" id="{D9319F62-EE56-C922-2D99-19EA9C8032F6}"/>
              </a:ext>
            </a:extLst>
          </p:cNvPr>
          <p:cNvPicPr>
            <a:picLocks noChangeAspect="1"/>
          </p:cNvPicPr>
          <p:nvPr/>
        </p:nvPicPr>
        <p:blipFill>
          <a:blip r:embed="rId3"/>
          <a:stretch>
            <a:fillRect/>
          </a:stretch>
        </p:blipFill>
        <p:spPr>
          <a:xfrm>
            <a:off x="12412793" y="7745957"/>
            <a:ext cx="2144679" cy="4836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80190" y="289932"/>
            <a:ext cx="7556421" cy="1795346"/>
          </a:xfrm>
          <a:prstGeom prst="rect">
            <a:avLst/>
          </a:prstGeom>
          <a:noFill/>
          <a:ln/>
        </p:spPr>
        <p:txBody>
          <a:bodyPr wrap="squar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Types of Intrusion Detection Systems</a:t>
            </a:r>
            <a:endParaRPr lang="en-US" sz="4450" b="1" dirty="0"/>
          </a:p>
        </p:txBody>
      </p:sp>
      <p:sp>
        <p:nvSpPr>
          <p:cNvPr id="4" name="Shape 1"/>
          <p:cNvSpPr/>
          <p:nvPr/>
        </p:nvSpPr>
        <p:spPr>
          <a:xfrm>
            <a:off x="5996701" y="2136764"/>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6190416" y="2279774"/>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6790979" y="2221668"/>
            <a:ext cx="4019882" cy="394753"/>
          </a:xfrm>
          <a:prstGeom prst="rect">
            <a:avLst/>
          </a:prstGeom>
          <a:noFill/>
          <a:ln/>
        </p:spPr>
        <p:txBody>
          <a:bodyPr wrap="none" lIns="0" tIns="0" rIns="0" bIns="0" rtlCol="0" anchor="t"/>
          <a:lstStyle/>
          <a:p>
            <a:pPr marL="0" indent="0">
              <a:lnSpc>
                <a:spcPts val="2750"/>
              </a:lnSpc>
              <a:buNone/>
            </a:pPr>
            <a:r>
              <a:rPr lang="en-US" sz="3200" b="1" i="1" u="sng" dirty="0">
                <a:solidFill>
                  <a:srgbClr val="00B0F0"/>
                </a:solidFill>
                <a:latin typeface="Montserrat" pitchFamily="34" charset="0"/>
                <a:ea typeface="Montserrat" pitchFamily="34" charset="-122"/>
                <a:cs typeface="Montserrat" pitchFamily="34" charset="-120"/>
              </a:rPr>
              <a:t>Network-based</a:t>
            </a:r>
            <a:r>
              <a:rPr lang="en-US" sz="2400" b="1" i="1" u="sng" dirty="0">
                <a:solidFill>
                  <a:srgbClr val="00B0F0"/>
                </a:solidFill>
                <a:latin typeface="Montserrat" pitchFamily="34" charset="0"/>
                <a:ea typeface="Montserrat" pitchFamily="34" charset="-122"/>
                <a:cs typeface="Montserrat" pitchFamily="34" charset="-120"/>
              </a:rPr>
              <a:t>  </a:t>
            </a:r>
            <a:r>
              <a:rPr lang="en-US" sz="3200" b="1" i="1" u="sng" dirty="0">
                <a:solidFill>
                  <a:srgbClr val="00B0F0"/>
                </a:solidFill>
                <a:latin typeface="Montserrat" pitchFamily="34" charset="0"/>
                <a:ea typeface="Montserrat" pitchFamily="34" charset="-122"/>
                <a:cs typeface="Montserrat" pitchFamily="34" charset="-120"/>
              </a:rPr>
              <a:t>IDS</a:t>
            </a:r>
            <a:endParaRPr lang="en-US" sz="2400" b="1" i="1" u="sng" dirty="0">
              <a:solidFill>
                <a:srgbClr val="00B0F0"/>
              </a:solidFill>
            </a:endParaRPr>
          </a:p>
        </p:txBody>
      </p:sp>
      <p:sp>
        <p:nvSpPr>
          <p:cNvPr id="7" name="Text 4"/>
          <p:cNvSpPr/>
          <p:nvPr/>
        </p:nvSpPr>
        <p:spPr>
          <a:xfrm>
            <a:off x="6183570" y="2929346"/>
            <a:ext cx="8234957" cy="2285895"/>
          </a:xfrm>
          <a:prstGeom prst="rect">
            <a:avLst/>
          </a:prstGeom>
          <a:noFill/>
          <a:ln/>
        </p:spPr>
        <p:txBody>
          <a:bodyPr wrap="square" lIns="0" tIns="0" rIns="0" bIns="0" rtlCol="0" anchor="t"/>
          <a:lstStyle/>
          <a:p>
            <a:pPr>
              <a:lnSpc>
                <a:spcPts val="2850"/>
              </a:lnSpc>
            </a:pPr>
            <a:r>
              <a:rPr lang="en-US" dirty="0">
                <a:solidFill>
                  <a:schemeClr val="bg1"/>
                </a:solidFill>
                <a:latin typeface="Arial Black" panose="020B0A04020102020204" pitchFamily="34" charset="0"/>
                <a:ea typeface="Heebo" pitchFamily="34" charset="-122"/>
                <a:cs typeface="Heebo" pitchFamily="34" charset="-120"/>
              </a:rPr>
              <a:t>Network-based IDS </a:t>
            </a:r>
            <a:r>
              <a:rPr lang="en-GB" b="0" i="0" dirty="0">
                <a:solidFill>
                  <a:schemeClr val="bg1"/>
                </a:solidFill>
                <a:effectLst/>
                <a:latin typeface="Arial Black" panose="020B0A04020102020204" pitchFamily="34" charset="0"/>
              </a:rPr>
              <a:t>monitors the network traffic and detects potential threats. </a:t>
            </a:r>
            <a:r>
              <a:rPr lang="en-GB" dirty="0">
                <a:solidFill>
                  <a:schemeClr val="bg1"/>
                </a:solidFill>
                <a:latin typeface="Arial Black" panose="020B0A04020102020204" pitchFamily="34" charset="0"/>
              </a:rPr>
              <a:t>It</a:t>
            </a:r>
            <a:r>
              <a:rPr lang="en-GB" b="0" i="0" dirty="0">
                <a:solidFill>
                  <a:schemeClr val="bg1"/>
                </a:solidFill>
                <a:effectLst/>
                <a:latin typeface="Arial Black" panose="020B0A04020102020204" pitchFamily="34" charset="0"/>
              </a:rPr>
              <a:t> generates an alert to notify administrators. then the administrators or other security tools takes the further step, such as blocking </a:t>
            </a:r>
            <a:r>
              <a:rPr lang="en-GB" dirty="0">
                <a:solidFill>
                  <a:schemeClr val="bg1"/>
                </a:solidFill>
                <a:latin typeface="Arial Black" panose="020B0A04020102020204" pitchFamily="34" charset="0"/>
              </a:rPr>
              <a:t>malicious</a:t>
            </a:r>
            <a:r>
              <a:rPr lang="en-GB" b="0" i="0" dirty="0">
                <a:solidFill>
                  <a:schemeClr val="bg1"/>
                </a:solidFill>
                <a:effectLst/>
                <a:latin typeface="Arial Black" panose="020B0A04020102020204" pitchFamily="34" charset="0"/>
              </a:rPr>
              <a:t> traffic or isolating affected </a:t>
            </a:r>
            <a:r>
              <a:rPr lang="en-GB" dirty="0">
                <a:solidFill>
                  <a:schemeClr val="bg1"/>
                </a:solidFill>
                <a:latin typeface="Arial Black" panose="020B0A04020102020204" pitchFamily="34" charset="0"/>
              </a:rPr>
              <a:t>network segments.</a:t>
            </a:r>
            <a:endParaRPr lang="en-US" b="1" dirty="0">
              <a:solidFill>
                <a:schemeClr val="bg1"/>
              </a:solidFill>
              <a:latin typeface="Arial Black" panose="020B0A04020102020204" pitchFamily="34" charset="0"/>
            </a:endParaRPr>
          </a:p>
        </p:txBody>
      </p:sp>
      <p:sp>
        <p:nvSpPr>
          <p:cNvPr id="8" name="Shape 5"/>
          <p:cNvSpPr/>
          <p:nvPr/>
        </p:nvSpPr>
        <p:spPr>
          <a:xfrm>
            <a:off x="5996701" y="5555404"/>
            <a:ext cx="510302" cy="510302"/>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6155233" y="5640414"/>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6883491" y="5655141"/>
            <a:ext cx="5026011" cy="436995"/>
          </a:xfrm>
          <a:prstGeom prst="rect">
            <a:avLst/>
          </a:prstGeom>
          <a:noFill/>
          <a:ln/>
        </p:spPr>
        <p:txBody>
          <a:bodyPr wrap="none" lIns="0" tIns="0" rIns="0" bIns="0" rtlCol="0" anchor="t"/>
          <a:lstStyle/>
          <a:p>
            <a:pPr marL="0" indent="0">
              <a:lnSpc>
                <a:spcPts val="2750"/>
              </a:lnSpc>
              <a:buNone/>
            </a:pPr>
            <a:r>
              <a:rPr lang="en-US" sz="3200" b="1" i="1" u="sng" dirty="0">
                <a:solidFill>
                  <a:srgbClr val="00B0F0"/>
                </a:solidFill>
                <a:latin typeface="Montserrat" pitchFamily="34" charset="0"/>
                <a:ea typeface="Montserrat" pitchFamily="34" charset="-122"/>
                <a:cs typeface="Montserrat" pitchFamily="34" charset="-120"/>
              </a:rPr>
              <a:t>Host-based IDS</a:t>
            </a:r>
            <a:endParaRPr lang="en-US" sz="3200" b="1" i="1" u="sng" dirty="0">
              <a:solidFill>
                <a:srgbClr val="00B0F0"/>
              </a:solidFill>
            </a:endParaRPr>
          </a:p>
        </p:txBody>
      </p:sp>
      <p:sp>
        <p:nvSpPr>
          <p:cNvPr id="11" name="Text 8"/>
          <p:cNvSpPr/>
          <p:nvPr/>
        </p:nvSpPr>
        <p:spPr>
          <a:xfrm>
            <a:off x="6348471" y="6405869"/>
            <a:ext cx="7858183" cy="2107054"/>
          </a:xfrm>
          <a:prstGeom prst="rect">
            <a:avLst/>
          </a:prstGeom>
          <a:noFill/>
          <a:ln/>
        </p:spPr>
        <p:txBody>
          <a:bodyPr wrap="square" lIns="0" tIns="0" rIns="0" bIns="0" rtlCol="0" anchor="t"/>
          <a:lstStyle/>
          <a:p>
            <a:pPr marL="0" indent="0">
              <a:lnSpc>
                <a:spcPts val="2850"/>
              </a:lnSpc>
              <a:buNone/>
            </a:pPr>
            <a:r>
              <a:rPr lang="en-US" sz="2000" dirty="0">
                <a:solidFill>
                  <a:schemeClr val="bg1"/>
                </a:solidFill>
                <a:latin typeface="Arial Black" panose="020B0A04020102020204" pitchFamily="34" charset="0"/>
                <a:ea typeface="Heebo" pitchFamily="34" charset="-122"/>
                <a:cs typeface="Heebo" pitchFamily="34" charset="-120"/>
              </a:rPr>
              <a:t>Host-based IDS monitor individual systems for malicious activity. </a:t>
            </a:r>
            <a:r>
              <a:rPr lang="en-GB" sz="2000" b="0" i="0" dirty="0">
                <a:solidFill>
                  <a:schemeClr val="bg1"/>
                </a:solidFill>
                <a:effectLst/>
                <a:latin typeface="Arial Black" panose="020B0A04020102020204" pitchFamily="34" charset="0"/>
              </a:rPr>
              <a:t>HIDS focuses on internal attacks </a:t>
            </a:r>
            <a:r>
              <a:rPr lang="en-GB" sz="2000" dirty="0">
                <a:solidFill>
                  <a:schemeClr val="bg1"/>
                </a:solidFill>
                <a:latin typeface="Arial Black" panose="020B0A04020102020204" pitchFamily="34" charset="0"/>
              </a:rPr>
              <a:t>by </a:t>
            </a:r>
            <a:r>
              <a:rPr lang="en-GB" sz="2000" b="0" i="0" dirty="0">
                <a:solidFill>
                  <a:schemeClr val="bg1"/>
                </a:solidFill>
                <a:effectLst/>
                <a:latin typeface="Arial Black" panose="020B0A04020102020204" pitchFamily="34" charset="0"/>
              </a:rPr>
              <a:t>monitoring host activities instead of overall network traffic.</a:t>
            </a:r>
            <a:endParaRPr lang="en-US" sz="2000" dirty="0">
              <a:solidFill>
                <a:schemeClr val="bg1"/>
              </a:solidFill>
              <a:latin typeface="Arial Black" panose="020B0A04020102020204" pitchFamily="34" charset="0"/>
            </a:endParaRPr>
          </a:p>
        </p:txBody>
      </p:sp>
      <p:pic>
        <p:nvPicPr>
          <p:cNvPr id="13" name="Picture 12">
            <a:extLst>
              <a:ext uri="{FF2B5EF4-FFF2-40B4-BE49-F238E27FC236}">
                <a16:creationId xmlns:a16="http://schemas.microsoft.com/office/drawing/2014/main" id="{C8567B9A-67A5-048F-17E9-60E900ED63DF}"/>
              </a:ext>
            </a:extLst>
          </p:cNvPr>
          <p:cNvPicPr>
            <a:picLocks noChangeAspect="1"/>
          </p:cNvPicPr>
          <p:nvPr/>
        </p:nvPicPr>
        <p:blipFill>
          <a:blip r:embed="rId3"/>
          <a:stretch>
            <a:fillRect/>
          </a:stretch>
        </p:blipFill>
        <p:spPr>
          <a:xfrm>
            <a:off x="10903373" y="7727796"/>
            <a:ext cx="3727027" cy="483304"/>
          </a:xfrm>
          <a:prstGeom prst="rect">
            <a:avLst/>
          </a:prstGeom>
        </p:spPr>
      </p:pic>
      <p:pic>
        <p:nvPicPr>
          <p:cNvPr id="14" name="Picture 13">
            <a:extLst>
              <a:ext uri="{FF2B5EF4-FFF2-40B4-BE49-F238E27FC236}">
                <a16:creationId xmlns:a16="http://schemas.microsoft.com/office/drawing/2014/main" id="{6ECDD410-7DE0-BB22-2AAF-29CBD152E8D1}"/>
              </a:ext>
            </a:extLst>
          </p:cNvPr>
          <p:cNvPicPr>
            <a:picLocks noChangeAspect="1"/>
          </p:cNvPicPr>
          <p:nvPr/>
        </p:nvPicPr>
        <p:blipFill>
          <a:blip r:embed="rId4"/>
          <a:stretch>
            <a:fillRect/>
          </a:stretch>
        </p:blipFill>
        <p:spPr>
          <a:xfrm>
            <a:off x="0" y="1675669"/>
            <a:ext cx="5808843" cy="50073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0626" y="297538"/>
            <a:ext cx="7489150" cy="1587342"/>
          </a:xfrm>
          <a:prstGeom prst="rect">
            <a:avLst/>
          </a:prstGeom>
          <a:noFill/>
          <a:ln/>
        </p:spPr>
        <p:txBody>
          <a:bodyPr wrap="none" lIns="0" tIns="0" rIns="0" bIns="0" rtlCol="0" anchor="t"/>
          <a:lstStyle/>
          <a:p>
            <a:pPr marL="0" indent="0">
              <a:lnSpc>
                <a:spcPts val="5400"/>
              </a:lnSpc>
              <a:buNone/>
            </a:pPr>
            <a:r>
              <a:rPr lang="en-US" sz="4000" b="1" u="sng" dirty="0">
                <a:solidFill>
                  <a:srgbClr val="00B0F0"/>
                </a:solidFill>
                <a:latin typeface="Montserrat" pitchFamily="34" charset="0"/>
                <a:ea typeface="Montserrat" pitchFamily="34" charset="-122"/>
                <a:cs typeface="Montserrat" pitchFamily="34" charset="-120"/>
              </a:rPr>
              <a:t>Detection Methods Of IDS</a:t>
            </a:r>
          </a:p>
          <a:p>
            <a:pPr>
              <a:lnSpc>
                <a:spcPts val="5400"/>
              </a:lnSpc>
            </a:pPr>
            <a:r>
              <a:rPr lang="en-US" sz="4000" b="1" dirty="0">
                <a:solidFill>
                  <a:srgbClr val="FFC000"/>
                </a:solidFill>
                <a:latin typeface="Montserrat" pitchFamily="34" charset="0"/>
                <a:ea typeface="Montserrat" pitchFamily="34" charset="-122"/>
                <a:cs typeface="Montserrat" pitchFamily="34" charset="-120"/>
              </a:rPr>
              <a:t>           </a:t>
            </a:r>
            <a:r>
              <a:rPr lang="en-US" sz="2800" b="1" dirty="0">
                <a:solidFill>
                  <a:srgbClr val="FFC000"/>
                </a:solidFill>
                <a:latin typeface="Montserrat" pitchFamily="34" charset="0"/>
                <a:ea typeface="Montserrat" pitchFamily="34" charset="-122"/>
                <a:cs typeface="Montserrat" pitchFamily="34" charset="-120"/>
              </a:rPr>
              <a:t>1. </a:t>
            </a:r>
            <a:r>
              <a:rPr lang="en-US" sz="2400" b="1" dirty="0">
                <a:solidFill>
                  <a:srgbClr val="FFC000"/>
                </a:solidFill>
                <a:latin typeface="Arial Black" panose="020B0A04020102020204" pitchFamily="34" charset="0"/>
                <a:ea typeface="Montserrat" pitchFamily="34" charset="-122"/>
                <a:cs typeface="Montserrat" pitchFamily="34" charset="-120"/>
              </a:rPr>
              <a:t>Signature-based Detection</a:t>
            </a:r>
            <a:endParaRPr lang="en-US" sz="2000" b="1" dirty="0">
              <a:solidFill>
                <a:srgbClr val="FFC000"/>
              </a:solidFill>
              <a:latin typeface="Arial Black" panose="020B0A04020102020204" pitchFamily="34" charset="0"/>
            </a:endParaRPr>
          </a:p>
        </p:txBody>
      </p:sp>
      <p:pic>
        <p:nvPicPr>
          <p:cNvPr id="4" name="Image 1" descr="preencoded.png"/>
          <p:cNvPicPr>
            <a:picLocks noChangeAspect="1"/>
          </p:cNvPicPr>
          <p:nvPr/>
        </p:nvPicPr>
        <p:blipFill>
          <a:blip r:embed="rId4"/>
          <a:stretch>
            <a:fillRect/>
          </a:stretch>
        </p:blipFill>
        <p:spPr>
          <a:xfrm>
            <a:off x="6259473" y="2178918"/>
            <a:ext cx="1104424" cy="1767126"/>
          </a:xfrm>
          <a:prstGeom prst="rect">
            <a:avLst/>
          </a:prstGeom>
        </p:spPr>
      </p:pic>
      <p:sp>
        <p:nvSpPr>
          <p:cNvPr id="5" name="Text 1"/>
          <p:cNvSpPr/>
          <p:nvPr/>
        </p:nvSpPr>
        <p:spPr>
          <a:xfrm>
            <a:off x="7695128" y="2295169"/>
            <a:ext cx="2965847" cy="345043"/>
          </a:xfrm>
          <a:prstGeom prst="rect">
            <a:avLst/>
          </a:prstGeom>
          <a:noFill/>
          <a:ln/>
        </p:spPr>
        <p:txBody>
          <a:bodyPr wrap="none" lIns="0" tIns="0" rIns="0" bIns="0" rtlCol="0" anchor="t"/>
          <a:lstStyle/>
          <a:p>
            <a:pPr marL="0" indent="0" algn="l">
              <a:lnSpc>
                <a:spcPts val="2700"/>
              </a:lnSpc>
              <a:buNone/>
            </a:pPr>
            <a:r>
              <a:rPr lang="en-US" sz="2400" b="1" dirty="0">
                <a:solidFill>
                  <a:srgbClr val="00B0F0"/>
                </a:solidFill>
                <a:latin typeface="Montserrat" pitchFamily="34" charset="0"/>
                <a:ea typeface="Montserrat" pitchFamily="34" charset="-122"/>
                <a:cs typeface="Montserrat" pitchFamily="34" charset="-120"/>
              </a:rPr>
              <a:t>Signature Generation</a:t>
            </a:r>
            <a:endParaRPr lang="en-US" sz="2400" b="1" dirty="0">
              <a:solidFill>
                <a:srgbClr val="00B0F0"/>
              </a:solidFill>
            </a:endParaRPr>
          </a:p>
        </p:txBody>
      </p:sp>
      <p:sp>
        <p:nvSpPr>
          <p:cNvPr id="6" name="Text 2"/>
          <p:cNvSpPr/>
          <p:nvPr/>
        </p:nvSpPr>
        <p:spPr>
          <a:xfrm>
            <a:off x="7695128" y="2902385"/>
            <a:ext cx="6162199" cy="886897"/>
          </a:xfrm>
          <a:prstGeom prst="rect">
            <a:avLst/>
          </a:prstGeom>
          <a:noFill/>
          <a:ln/>
        </p:spPr>
        <p:txBody>
          <a:bodyPr wrap="square" lIns="0" tIns="0" rIns="0" bIns="0" rtlCol="0" anchor="t"/>
          <a:lstStyle/>
          <a:p>
            <a:pPr marL="0" indent="0" algn="l">
              <a:lnSpc>
                <a:spcPts val="2750"/>
              </a:lnSpc>
              <a:buNone/>
            </a:pPr>
            <a:r>
              <a:rPr lang="en-GB" b="0" i="0" dirty="0">
                <a:solidFill>
                  <a:schemeClr val="bg1"/>
                </a:solidFill>
                <a:effectLst/>
                <a:latin typeface="Arial" panose="020B0604020202020204" pitchFamily="34" charset="0"/>
                <a:cs typeface="Arial" panose="020B0604020202020204" pitchFamily="34" charset="0"/>
              </a:rPr>
              <a:t>Signature-based IDS detects the attacks on the basis of the specific patterns such as the number of bytes.</a:t>
            </a:r>
            <a:endParaRPr lang="en-US" dirty="0">
              <a:solidFill>
                <a:schemeClr val="bg1"/>
              </a:solidFill>
              <a:latin typeface="Arial" panose="020B0604020202020204" pitchFamily="34" charset="0"/>
              <a:cs typeface="Arial" panose="020B0604020202020204" pitchFamily="34" charset="0"/>
            </a:endParaRPr>
          </a:p>
        </p:txBody>
      </p:sp>
      <p:pic>
        <p:nvPicPr>
          <p:cNvPr id="7" name="Image 2" descr="preencoded.png"/>
          <p:cNvPicPr>
            <a:picLocks noChangeAspect="1"/>
          </p:cNvPicPr>
          <p:nvPr/>
        </p:nvPicPr>
        <p:blipFill>
          <a:blip r:embed="rId5"/>
          <a:stretch>
            <a:fillRect/>
          </a:stretch>
        </p:blipFill>
        <p:spPr>
          <a:xfrm>
            <a:off x="6270626" y="4022728"/>
            <a:ext cx="1104424" cy="1767126"/>
          </a:xfrm>
          <a:prstGeom prst="rect">
            <a:avLst/>
          </a:prstGeom>
        </p:spPr>
      </p:pic>
      <p:sp>
        <p:nvSpPr>
          <p:cNvPr id="8" name="Text 3"/>
          <p:cNvSpPr/>
          <p:nvPr/>
        </p:nvSpPr>
        <p:spPr>
          <a:xfrm>
            <a:off x="7695128" y="4233683"/>
            <a:ext cx="2761178" cy="345043"/>
          </a:xfrm>
          <a:prstGeom prst="rect">
            <a:avLst/>
          </a:prstGeom>
          <a:noFill/>
          <a:ln/>
        </p:spPr>
        <p:txBody>
          <a:bodyPr wrap="none" lIns="0" tIns="0" rIns="0" bIns="0" rtlCol="0" anchor="t"/>
          <a:lstStyle/>
          <a:p>
            <a:pPr marL="0" indent="0" algn="l">
              <a:lnSpc>
                <a:spcPts val="2700"/>
              </a:lnSpc>
              <a:buNone/>
            </a:pPr>
            <a:r>
              <a:rPr lang="en-US" sz="2400" b="1" dirty="0">
                <a:solidFill>
                  <a:srgbClr val="00B0F0"/>
                </a:solidFill>
                <a:latin typeface="Montserrat" pitchFamily="34" charset="0"/>
                <a:ea typeface="Montserrat" pitchFamily="34" charset="-122"/>
                <a:cs typeface="Montserrat" pitchFamily="34" charset="-120"/>
              </a:rPr>
              <a:t>Traffic Analysis</a:t>
            </a:r>
            <a:endParaRPr lang="en-US" sz="2400" b="1" dirty="0">
              <a:solidFill>
                <a:srgbClr val="00B0F0"/>
              </a:solidFill>
            </a:endParaRPr>
          </a:p>
        </p:txBody>
      </p:sp>
      <p:sp>
        <p:nvSpPr>
          <p:cNvPr id="9" name="Text 4"/>
          <p:cNvSpPr/>
          <p:nvPr/>
        </p:nvSpPr>
        <p:spPr>
          <a:xfrm>
            <a:off x="7695127" y="4806787"/>
            <a:ext cx="6162199" cy="706755"/>
          </a:xfrm>
          <a:prstGeom prst="rect">
            <a:avLst/>
          </a:prstGeom>
          <a:noFill/>
          <a:ln/>
        </p:spPr>
        <p:txBody>
          <a:bodyPr wrap="square" lIns="0" tIns="0" rIns="0" bIns="0" rtlCol="0" anchor="t"/>
          <a:lstStyle/>
          <a:p>
            <a:pPr marL="0" indent="0" algn="l">
              <a:lnSpc>
                <a:spcPts val="2750"/>
              </a:lnSpc>
              <a:buNone/>
            </a:pPr>
            <a:r>
              <a:rPr lang="en-US" dirty="0">
                <a:solidFill>
                  <a:srgbClr val="DCD7E5"/>
                </a:solidFill>
                <a:latin typeface="Arial" panose="020B0604020202020204" pitchFamily="34" charset="0"/>
                <a:ea typeface="Heebo" pitchFamily="34" charset="-122"/>
                <a:cs typeface="Arial" panose="020B0604020202020204" pitchFamily="34" charset="0"/>
              </a:rPr>
              <a:t>IDS </a:t>
            </a:r>
            <a:r>
              <a:rPr lang="en-US" sz="2000" dirty="0">
                <a:solidFill>
                  <a:srgbClr val="DCD7E5"/>
                </a:solidFill>
                <a:latin typeface="Arial" panose="020B0604020202020204" pitchFamily="34" charset="0"/>
                <a:ea typeface="Heebo" pitchFamily="34" charset="-122"/>
                <a:cs typeface="Arial" panose="020B0604020202020204" pitchFamily="34" charset="0"/>
              </a:rPr>
              <a:t>analyze</a:t>
            </a:r>
            <a:r>
              <a:rPr lang="en-US" dirty="0">
                <a:solidFill>
                  <a:srgbClr val="DCD7E5"/>
                </a:solidFill>
                <a:latin typeface="Arial" panose="020B0604020202020204" pitchFamily="34" charset="0"/>
                <a:ea typeface="Heebo" pitchFamily="34" charset="-122"/>
                <a:cs typeface="Arial" panose="020B0604020202020204" pitchFamily="34" charset="0"/>
              </a:rPr>
              <a:t> incoming traffic for matches against known signatures.</a:t>
            </a:r>
            <a:endParaRPr lang="en-US" dirty="0">
              <a:latin typeface="Arial" panose="020B0604020202020204" pitchFamily="34" charset="0"/>
              <a:cs typeface="Arial" panose="020B0604020202020204" pitchFamily="34" charset="0"/>
            </a:endParaRPr>
          </a:p>
        </p:txBody>
      </p:sp>
      <p:pic>
        <p:nvPicPr>
          <p:cNvPr id="10" name="Image 3" descr="preencoded.png"/>
          <p:cNvPicPr>
            <a:picLocks noChangeAspect="1"/>
          </p:cNvPicPr>
          <p:nvPr/>
        </p:nvPicPr>
        <p:blipFill>
          <a:blip r:embed="rId6"/>
          <a:stretch>
            <a:fillRect/>
          </a:stretch>
        </p:blipFill>
        <p:spPr>
          <a:xfrm>
            <a:off x="6259473" y="5943223"/>
            <a:ext cx="1104424" cy="1767126"/>
          </a:xfrm>
          <a:prstGeom prst="rect">
            <a:avLst/>
          </a:prstGeom>
        </p:spPr>
      </p:pic>
      <p:sp>
        <p:nvSpPr>
          <p:cNvPr id="11" name="Text 5"/>
          <p:cNvSpPr/>
          <p:nvPr/>
        </p:nvSpPr>
        <p:spPr>
          <a:xfrm>
            <a:off x="7797462" y="6204521"/>
            <a:ext cx="2761178" cy="345043"/>
          </a:xfrm>
          <a:prstGeom prst="rect">
            <a:avLst/>
          </a:prstGeom>
          <a:noFill/>
          <a:ln/>
        </p:spPr>
        <p:txBody>
          <a:bodyPr wrap="none" lIns="0" tIns="0" rIns="0" bIns="0" rtlCol="0" anchor="t"/>
          <a:lstStyle/>
          <a:p>
            <a:pPr marL="0" indent="0" algn="l">
              <a:lnSpc>
                <a:spcPts val="2700"/>
              </a:lnSpc>
              <a:buNone/>
            </a:pPr>
            <a:r>
              <a:rPr lang="en-US" sz="2400" b="1" dirty="0">
                <a:solidFill>
                  <a:srgbClr val="00B0F0"/>
                </a:solidFill>
                <a:latin typeface="Montserrat" pitchFamily="34" charset="0"/>
                <a:ea typeface="Montserrat" pitchFamily="34" charset="-122"/>
                <a:cs typeface="Montserrat" pitchFamily="34" charset="-120"/>
              </a:rPr>
              <a:t>Alert Generation</a:t>
            </a:r>
            <a:endParaRPr lang="en-US" sz="2400" b="1" dirty="0">
              <a:solidFill>
                <a:srgbClr val="00B0F0"/>
              </a:solidFill>
            </a:endParaRPr>
          </a:p>
        </p:txBody>
      </p:sp>
      <p:sp>
        <p:nvSpPr>
          <p:cNvPr id="12" name="Text 6"/>
          <p:cNvSpPr/>
          <p:nvPr/>
        </p:nvSpPr>
        <p:spPr>
          <a:xfrm>
            <a:off x="7695128" y="6826786"/>
            <a:ext cx="6162199" cy="706755"/>
          </a:xfrm>
          <a:prstGeom prst="rect">
            <a:avLst/>
          </a:prstGeom>
          <a:noFill/>
          <a:ln/>
        </p:spPr>
        <p:txBody>
          <a:bodyPr wrap="square" lIns="0" tIns="0" rIns="0" bIns="0" rtlCol="0" anchor="t"/>
          <a:lstStyle/>
          <a:p>
            <a:pPr marL="0" indent="0" algn="l">
              <a:lnSpc>
                <a:spcPts val="2750"/>
              </a:lnSpc>
              <a:buNone/>
            </a:pPr>
            <a:r>
              <a:rPr lang="en-US" dirty="0">
                <a:solidFill>
                  <a:srgbClr val="DCD7E5"/>
                </a:solidFill>
                <a:latin typeface="Arial" panose="020B0604020202020204" pitchFamily="34" charset="0"/>
                <a:ea typeface="Heebo" pitchFamily="34" charset="-122"/>
                <a:cs typeface="Arial" panose="020B0604020202020204" pitchFamily="34" charset="0"/>
              </a:rPr>
              <a:t>If a match is found, the IDS triggers an alert, notifying security personnel.</a:t>
            </a:r>
            <a:endParaRPr lang="en-US"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3F44F027-47EE-2B5F-8930-66C916B2EDB6}"/>
              </a:ext>
            </a:extLst>
          </p:cNvPr>
          <p:cNvPicPr>
            <a:picLocks noChangeAspect="1"/>
          </p:cNvPicPr>
          <p:nvPr/>
        </p:nvPicPr>
        <p:blipFill>
          <a:blip r:embed="rId7"/>
          <a:stretch>
            <a:fillRect/>
          </a:stretch>
        </p:blipFill>
        <p:spPr>
          <a:xfrm>
            <a:off x="11419857" y="7774821"/>
            <a:ext cx="3160055" cy="3994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314951" cy="8229600"/>
          </a:xfrm>
          <a:prstGeom prst="rect">
            <a:avLst/>
          </a:prstGeom>
        </p:spPr>
      </p:pic>
      <p:sp>
        <p:nvSpPr>
          <p:cNvPr id="3" name="Text 0"/>
          <p:cNvSpPr/>
          <p:nvPr/>
        </p:nvSpPr>
        <p:spPr>
          <a:xfrm>
            <a:off x="5787483" y="791738"/>
            <a:ext cx="8764379" cy="1059364"/>
          </a:xfrm>
          <a:prstGeom prst="rect">
            <a:avLst/>
          </a:prstGeom>
          <a:noFill/>
          <a:ln/>
        </p:spPr>
        <p:txBody>
          <a:bodyPr wrap="none" lIns="0" tIns="0" rIns="0" bIns="0" rtlCol="0" anchor="t"/>
          <a:lstStyle/>
          <a:p>
            <a:pPr marL="0" indent="0">
              <a:lnSpc>
                <a:spcPts val="5550"/>
              </a:lnSpc>
              <a:buNone/>
            </a:pPr>
            <a:r>
              <a:rPr lang="en-US" sz="3600" b="1" dirty="0">
                <a:solidFill>
                  <a:srgbClr val="FFC000"/>
                </a:solidFill>
                <a:latin typeface="Montserrat" pitchFamily="34" charset="0"/>
                <a:ea typeface="Montserrat" pitchFamily="34" charset="-122"/>
                <a:cs typeface="Montserrat" pitchFamily="34" charset="-120"/>
              </a:rPr>
              <a:t>2. Anomaly-based Detection</a:t>
            </a:r>
            <a:endParaRPr lang="en-US" sz="3600" b="1" dirty="0">
              <a:solidFill>
                <a:srgbClr val="FFC000"/>
              </a:solidFill>
            </a:endParaRPr>
          </a:p>
        </p:txBody>
      </p:sp>
      <p:sp>
        <p:nvSpPr>
          <p:cNvPr id="4" name="Shape 1"/>
          <p:cNvSpPr/>
          <p:nvPr/>
        </p:nvSpPr>
        <p:spPr>
          <a:xfrm>
            <a:off x="5787484" y="2520176"/>
            <a:ext cx="4157570" cy="4616603"/>
          </a:xfrm>
          <a:prstGeom prst="roundRect">
            <a:avLst>
              <a:gd name="adj" fmla="val 3952"/>
            </a:avLst>
          </a:prstGeom>
          <a:solidFill>
            <a:srgbClr val="31136C"/>
          </a:solidFill>
          <a:ln w="7620">
            <a:solidFill>
              <a:srgbClr val="4A2C85"/>
            </a:solidFill>
            <a:prstDash val="solid"/>
          </a:ln>
        </p:spPr>
      </p:sp>
      <p:sp>
        <p:nvSpPr>
          <p:cNvPr id="5" name="Text 2"/>
          <p:cNvSpPr/>
          <p:nvPr/>
        </p:nvSpPr>
        <p:spPr>
          <a:xfrm>
            <a:off x="6514624" y="3668197"/>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3"/>
          <p:cNvSpPr/>
          <p:nvPr/>
        </p:nvSpPr>
        <p:spPr>
          <a:xfrm>
            <a:off x="5910146" y="3057349"/>
            <a:ext cx="3626541" cy="4280151"/>
          </a:xfrm>
          <a:prstGeom prst="rect">
            <a:avLst/>
          </a:prstGeom>
          <a:noFill/>
          <a:ln/>
        </p:spPr>
        <p:txBody>
          <a:bodyPr wrap="square" lIns="0" tIns="0" rIns="0" bIns="0" rtlCol="0" anchor="t"/>
          <a:lstStyle/>
          <a:p>
            <a:pPr marL="0" indent="0">
              <a:lnSpc>
                <a:spcPts val="2850"/>
              </a:lnSpc>
              <a:buNone/>
            </a:pPr>
            <a:endParaRPr lang="en-GB" sz="3200" b="1" i="0" dirty="0">
              <a:solidFill>
                <a:srgbClr val="FFFFFF"/>
              </a:solidFill>
              <a:effectLst/>
              <a:latin typeface="Montserrat" panose="00000500000000000000" pitchFamily="2" charset="0"/>
              <a:cs typeface="Aharoni" panose="02010803020104030203" pitchFamily="2" charset="-79"/>
            </a:endParaRPr>
          </a:p>
          <a:p>
            <a:pPr marL="0" indent="0">
              <a:lnSpc>
                <a:spcPts val="2850"/>
              </a:lnSpc>
              <a:buNone/>
            </a:pPr>
            <a:endParaRPr lang="en-GB" sz="3200" b="1" i="0" dirty="0">
              <a:solidFill>
                <a:srgbClr val="FFFFFF"/>
              </a:solidFill>
              <a:effectLst/>
              <a:latin typeface="Bahnschrift" panose="020B0502040204020203" pitchFamily="34" charset="0"/>
              <a:cs typeface="Aharoni" panose="02010803020104030203" pitchFamily="2" charset="-79"/>
            </a:endParaRPr>
          </a:p>
          <a:p>
            <a:pPr marL="0" indent="0">
              <a:lnSpc>
                <a:spcPts val="2850"/>
              </a:lnSpc>
              <a:buNone/>
            </a:pPr>
            <a:r>
              <a:rPr lang="en-GB" sz="2800" i="0" dirty="0">
                <a:solidFill>
                  <a:srgbClr val="FFFFFF"/>
                </a:solidFill>
                <a:effectLst/>
                <a:latin typeface="Abadi" panose="020B0604020104020204" pitchFamily="34" charset="0"/>
                <a:cs typeface="Aharoni" panose="02010803020104030203" pitchFamily="2" charset="-79"/>
              </a:rPr>
              <a:t>Anomaly-based IDS was introduced to detect unknown malware attacks as new malware is developed rapidly.</a:t>
            </a:r>
            <a:endParaRPr lang="en-US" sz="2800" dirty="0">
              <a:latin typeface="Abadi" panose="020B0604020104020204" pitchFamily="34" charset="0"/>
              <a:cs typeface="Aharoni" panose="02010803020104030203" pitchFamily="2" charset="-79"/>
            </a:endParaRPr>
          </a:p>
        </p:txBody>
      </p:sp>
      <p:sp>
        <p:nvSpPr>
          <p:cNvPr id="7" name="Shape 4"/>
          <p:cNvSpPr/>
          <p:nvPr/>
        </p:nvSpPr>
        <p:spPr>
          <a:xfrm>
            <a:off x="10171867" y="2520175"/>
            <a:ext cx="4157570" cy="4616603"/>
          </a:xfrm>
          <a:prstGeom prst="roundRect">
            <a:avLst>
              <a:gd name="adj" fmla="val 3952"/>
            </a:avLst>
          </a:prstGeom>
          <a:solidFill>
            <a:srgbClr val="31136C"/>
          </a:solidFill>
          <a:ln w="7620">
            <a:solidFill>
              <a:srgbClr val="4A2C85"/>
            </a:solidFill>
            <a:prstDash val="solid"/>
          </a:ln>
        </p:spPr>
      </p:sp>
      <p:sp>
        <p:nvSpPr>
          <p:cNvPr id="8" name="Text 5"/>
          <p:cNvSpPr/>
          <p:nvPr/>
        </p:nvSpPr>
        <p:spPr>
          <a:xfrm>
            <a:off x="10246138" y="2985065"/>
            <a:ext cx="2842022" cy="354330"/>
          </a:xfrm>
          <a:prstGeom prst="rect">
            <a:avLst/>
          </a:prstGeom>
          <a:noFill/>
          <a:ln/>
        </p:spPr>
        <p:txBody>
          <a:bodyPr wrap="none" lIns="0" tIns="0" rIns="0" bIns="0" rtlCol="0" anchor="t"/>
          <a:lstStyle/>
          <a:p>
            <a:pPr marL="0" indent="0">
              <a:lnSpc>
                <a:spcPts val="2750"/>
              </a:lnSpc>
              <a:buNone/>
            </a:pPr>
            <a:r>
              <a:rPr lang="en-US" sz="2800" b="1" dirty="0">
                <a:solidFill>
                  <a:schemeClr val="bg1"/>
                </a:solidFill>
                <a:latin typeface="Montserrat" pitchFamily="34" charset="0"/>
                <a:ea typeface="Montserrat" pitchFamily="34" charset="-122"/>
                <a:cs typeface="Montserrat" pitchFamily="34" charset="-120"/>
              </a:rPr>
              <a:t>Deviation Detection :</a:t>
            </a:r>
            <a:endParaRPr lang="en-US" sz="2800" b="1" dirty="0">
              <a:solidFill>
                <a:schemeClr val="bg1"/>
              </a:solidFill>
            </a:endParaRPr>
          </a:p>
        </p:txBody>
      </p:sp>
      <p:sp>
        <p:nvSpPr>
          <p:cNvPr id="9" name="Text 6"/>
          <p:cNvSpPr/>
          <p:nvPr/>
        </p:nvSpPr>
        <p:spPr>
          <a:xfrm>
            <a:off x="10246138" y="3713698"/>
            <a:ext cx="4002795" cy="3264913"/>
          </a:xfrm>
          <a:prstGeom prst="rect">
            <a:avLst/>
          </a:prstGeom>
          <a:noFill/>
          <a:ln/>
        </p:spPr>
        <p:txBody>
          <a:bodyPr wrap="square" lIns="0" tIns="0" rIns="0" bIns="0" rtlCol="0" anchor="t"/>
          <a:lstStyle/>
          <a:p>
            <a:pPr marL="0" indent="0">
              <a:lnSpc>
                <a:spcPts val="2850"/>
              </a:lnSpc>
              <a:buNone/>
            </a:pPr>
            <a:r>
              <a:rPr lang="en-GB" sz="2400" i="0" dirty="0">
                <a:solidFill>
                  <a:srgbClr val="FFFFFF"/>
                </a:solidFill>
                <a:effectLst/>
                <a:latin typeface="Abadi" panose="020B0604020104020204" pitchFamily="34" charset="0"/>
              </a:rPr>
              <a:t>In anomaly-based IDS there is the use of machine learning to create a trustful activity model and anything coming is compared with that model and it is declared suspicious if it is not found in the model.</a:t>
            </a:r>
            <a:endParaRPr lang="en-US" sz="2400" dirty="0">
              <a:latin typeface="Abadi" panose="020B0604020104020204" pitchFamily="34" charset="0"/>
            </a:endParaRPr>
          </a:p>
        </p:txBody>
      </p:sp>
      <p:pic>
        <p:nvPicPr>
          <p:cNvPr id="11" name="Picture 10">
            <a:extLst>
              <a:ext uri="{FF2B5EF4-FFF2-40B4-BE49-F238E27FC236}">
                <a16:creationId xmlns:a16="http://schemas.microsoft.com/office/drawing/2014/main" id="{0BDE0B79-4E64-9D86-3557-4165E21116C2}"/>
              </a:ext>
            </a:extLst>
          </p:cNvPr>
          <p:cNvPicPr>
            <a:picLocks noChangeAspect="1"/>
          </p:cNvPicPr>
          <p:nvPr/>
        </p:nvPicPr>
        <p:blipFill>
          <a:blip r:embed="rId4"/>
          <a:stretch>
            <a:fillRect/>
          </a:stretch>
        </p:blipFill>
        <p:spPr>
          <a:xfrm>
            <a:off x="11039659" y="7550813"/>
            <a:ext cx="3512203" cy="590229"/>
          </a:xfrm>
          <a:prstGeom prst="rect">
            <a:avLst/>
          </a:prstGeom>
        </p:spPr>
      </p:pic>
      <p:sp>
        <p:nvSpPr>
          <p:cNvPr id="10" name="TextBox 9">
            <a:extLst>
              <a:ext uri="{FF2B5EF4-FFF2-40B4-BE49-F238E27FC236}">
                <a16:creationId xmlns:a16="http://schemas.microsoft.com/office/drawing/2014/main" id="{909BA4C7-0176-4943-63DE-C1BEA30FE48E}"/>
              </a:ext>
            </a:extLst>
          </p:cNvPr>
          <p:cNvSpPr txBox="1"/>
          <p:nvPr/>
        </p:nvSpPr>
        <p:spPr>
          <a:xfrm>
            <a:off x="5968844" y="2870554"/>
            <a:ext cx="3381015" cy="892552"/>
          </a:xfrm>
          <a:prstGeom prst="rect">
            <a:avLst/>
          </a:prstGeom>
          <a:noFill/>
        </p:spPr>
        <p:txBody>
          <a:bodyPr wrap="square" rtlCol="0">
            <a:spAutoFit/>
          </a:bodyPr>
          <a:lstStyle/>
          <a:p>
            <a:r>
              <a:rPr lang="en-GB" sz="2800" b="1" i="0" dirty="0">
                <a:solidFill>
                  <a:srgbClr val="FFFFFF"/>
                </a:solidFill>
                <a:effectLst/>
                <a:latin typeface="Montserrat" panose="00000500000000000000" pitchFamily="2" charset="0"/>
                <a:cs typeface="Aharoni" panose="02010803020104030203" pitchFamily="2" charset="-79"/>
              </a:rPr>
              <a:t>Definition</a:t>
            </a:r>
            <a:r>
              <a:rPr lang="en-GB" sz="2400" b="1" i="0" dirty="0">
                <a:solidFill>
                  <a:srgbClr val="FFFFFF"/>
                </a:solidFill>
                <a:effectLst/>
                <a:latin typeface="Montserrat" panose="00000500000000000000" pitchFamily="2" charset="0"/>
                <a:cs typeface="Aharoni" panose="02010803020104030203" pitchFamily="2" charset="-79"/>
              </a:rPr>
              <a:t>:</a:t>
            </a:r>
          </a:p>
          <a:p>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 y="509204"/>
            <a:ext cx="14630400" cy="852761"/>
          </a:xfrm>
          <a:prstGeom prst="rect">
            <a:avLst/>
          </a:prstGeom>
          <a:noFill/>
          <a:ln/>
        </p:spPr>
        <p:txBody>
          <a:bodyPr wrap="none" lIns="0" tIns="0" rIns="0" bIns="0" rtlCol="0" anchor="t"/>
          <a:lstStyle/>
          <a:p>
            <a:pPr algn="ctr" fontAlgn="base"/>
            <a:r>
              <a:rPr lang="en-IN" sz="6000" b="1" i="0" u="sng" dirty="0">
                <a:solidFill>
                  <a:srgbClr val="00B0F0"/>
                </a:solidFill>
                <a:effectLst/>
                <a:latin typeface="Nunito" pitchFamily="2" charset="0"/>
              </a:rPr>
              <a:t>Advantages</a:t>
            </a:r>
          </a:p>
        </p:txBody>
      </p:sp>
      <p:sp>
        <p:nvSpPr>
          <p:cNvPr id="3" name="Text 1"/>
          <p:cNvSpPr/>
          <p:nvPr/>
        </p:nvSpPr>
        <p:spPr>
          <a:xfrm>
            <a:off x="793790" y="3713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312235" y="2040673"/>
            <a:ext cx="13972478" cy="6141325"/>
          </a:xfrm>
          <a:prstGeom prst="rect">
            <a:avLst/>
          </a:prstGeom>
          <a:noFill/>
          <a:ln/>
        </p:spPr>
        <p:txBody>
          <a:bodyPr wrap="square" lIns="0" tIns="0" rIns="0" bIns="0" rtlCol="0" anchor="t"/>
          <a:lstStyle/>
          <a:p>
            <a:pPr algn="l" fontAlgn="base">
              <a:buFont typeface="Arial" panose="020B0604020202020204" pitchFamily="34" charset="0"/>
              <a:buChar char="•"/>
            </a:pPr>
            <a:r>
              <a:rPr lang="en-GB" sz="2800" b="1" i="0" dirty="0">
                <a:solidFill>
                  <a:srgbClr val="FFC000"/>
                </a:solidFill>
                <a:effectLst/>
                <a:latin typeface="Abadi" panose="020B0604020104020204" pitchFamily="34" charset="0"/>
              </a:rPr>
              <a:t>Early Threat Detection</a:t>
            </a:r>
            <a:r>
              <a:rPr lang="en-GB" sz="2800" b="1" i="0" dirty="0">
                <a:solidFill>
                  <a:srgbClr val="FFFFFF"/>
                </a:solidFill>
                <a:effectLst/>
                <a:latin typeface="Abadi" panose="020B0604020104020204" pitchFamily="34" charset="0"/>
              </a:rPr>
              <a:t>: IDS identifies potential threats early, allowing for quicker response to prevent damage.</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C000"/>
                </a:solidFill>
                <a:effectLst/>
                <a:latin typeface="Abadi" panose="020B0604020104020204" pitchFamily="34" charset="0"/>
              </a:rPr>
              <a:t>Enhanced Security</a:t>
            </a:r>
            <a:r>
              <a:rPr lang="en-GB" sz="2800" b="1" i="0" dirty="0">
                <a:solidFill>
                  <a:srgbClr val="FFFFFF"/>
                </a:solidFill>
                <a:effectLst/>
                <a:latin typeface="Abadi" panose="020B0604020104020204" pitchFamily="34" charset="0"/>
              </a:rPr>
              <a:t>: It adds an extra layer of security, complementing other cybersecurity measures to provide comprehensive protection.</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C000"/>
                </a:solidFill>
                <a:effectLst/>
                <a:latin typeface="Abadi" panose="020B0604020104020204" pitchFamily="34" charset="0"/>
              </a:rPr>
              <a:t>Network Monitoring</a:t>
            </a:r>
            <a:r>
              <a:rPr lang="en-GB" sz="2800" b="1" i="0" dirty="0">
                <a:solidFill>
                  <a:srgbClr val="FFFFFF"/>
                </a:solidFill>
                <a:effectLst/>
                <a:latin typeface="Abadi" panose="020B0604020104020204" pitchFamily="34" charset="0"/>
              </a:rPr>
              <a:t>: Continuously monitors network traffic for unusual activities, ensuring constant vigilance.</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C000"/>
                </a:solidFill>
                <a:effectLst/>
                <a:latin typeface="Abadi" panose="020B0604020104020204" pitchFamily="34" charset="0"/>
              </a:rPr>
              <a:t>Detailed Alerts</a:t>
            </a:r>
            <a:r>
              <a:rPr lang="en-GB" sz="2800" b="1" i="0" dirty="0">
                <a:solidFill>
                  <a:srgbClr val="FFFFFF"/>
                </a:solidFill>
                <a:effectLst/>
                <a:latin typeface="Abadi" panose="020B0604020104020204" pitchFamily="34" charset="0"/>
              </a:rPr>
              <a:t>: Provides detailed alerts and logs about suspicious activities, helping IT teams investigate and respond effectively.</a:t>
            </a:r>
          </a:p>
        </p:txBody>
      </p:sp>
      <p:sp>
        <p:nvSpPr>
          <p:cNvPr id="5" name="Text 3"/>
          <p:cNvSpPr/>
          <p:nvPr/>
        </p:nvSpPr>
        <p:spPr>
          <a:xfrm>
            <a:off x="793790" y="5224701"/>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599521" y="3713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7" name="Text 5"/>
          <p:cNvSpPr/>
          <p:nvPr/>
        </p:nvSpPr>
        <p:spPr>
          <a:xfrm>
            <a:off x="7599521" y="4294823"/>
            <a:ext cx="6244709"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 6"/>
          <p:cNvSpPr/>
          <p:nvPr/>
        </p:nvSpPr>
        <p:spPr>
          <a:xfrm>
            <a:off x="7599521" y="5224701"/>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0" name="Picture 9">
            <a:extLst>
              <a:ext uri="{FF2B5EF4-FFF2-40B4-BE49-F238E27FC236}">
                <a16:creationId xmlns:a16="http://schemas.microsoft.com/office/drawing/2014/main" id="{D9319F62-EE56-C922-2D99-19EA9C8032F6}"/>
              </a:ext>
            </a:extLst>
          </p:cNvPr>
          <p:cNvPicPr>
            <a:picLocks noChangeAspect="1"/>
          </p:cNvPicPr>
          <p:nvPr/>
        </p:nvPicPr>
        <p:blipFill>
          <a:blip r:embed="rId3"/>
          <a:stretch>
            <a:fillRect/>
          </a:stretch>
        </p:blipFill>
        <p:spPr>
          <a:xfrm>
            <a:off x="12412793" y="7745957"/>
            <a:ext cx="2144679" cy="483643"/>
          </a:xfrm>
          <a:prstGeom prst="rect">
            <a:avLst/>
          </a:prstGeom>
        </p:spPr>
      </p:pic>
    </p:spTree>
    <p:extLst>
      <p:ext uri="{BB962C8B-B14F-4D97-AF65-F5344CB8AC3E}">
        <p14:creationId xmlns:p14="http://schemas.microsoft.com/office/powerpoint/2010/main" val="2861468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 y="354660"/>
            <a:ext cx="14630400" cy="852761"/>
          </a:xfrm>
          <a:prstGeom prst="rect">
            <a:avLst/>
          </a:prstGeom>
          <a:noFill/>
          <a:ln/>
        </p:spPr>
        <p:txBody>
          <a:bodyPr wrap="none" lIns="0" tIns="0" rIns="0" bIns="0" rtlCol="0" anchor="t"/>
          <a:lstStyle/>
          <a:p>
            <a:pPr algn="ctr" fontAlgn="base"/>
            <a:r>
              <a:rPr lang="en-IN" sz="6000" b="1" i="0" u="sng" dirty="0">
                <a:solidFill>
                  <a:srgbClr val="00B0F0"/>
                </a:solidFill>
                <a:effectLst/>
                <a:latin typeface="Nunito" pitchFamily="2" charset="0"/>
              </a:rPr>
              <a:t>Disadvantages</a:t>
            </a:r>
          </a:p>
        </p:txBody>
      </p:sp>
      <p:sp>
        <p:nvSpPr>
          <p:cNvPr id="3" name="Text 1"/>
          <p:cNvSpPr/>
          <p:nvPr/>
        </p:nvSpPr>
        <p:spPr>
          <a:xfrm>
            <a:off x="793790" y="3713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312235" y="2099688"/>
            <a:ext cx="13972478" cy="5679723"/>
          </a:xfrm>
          <a:prstGeom prst="rect">
            <a:avLst/>
          </a:prstGeom>
          <a:noFill/>
          <a:ln/>
        </p:spPr>
        <p:txBody>
          <a:bodyPr wrap="square" lIns="0" tIns="0" rIns="0" bIns="0" rtlCol="0" anchor="t"/>
          <a:lstStyle/>
          <a:p>
            <a:pPr algn="l" fontAlgn="base">
              <a:buFont typeface="Arial" panose="020B0604020202020204" pitchFamily="34" charset="0"/>
              <a:buChar char="•"/>
            </a:pPr>
            <a:r>
              <a:rPr lang="en-GB" sz="2800" b="1" i="0" dirty="0">
                <a:solidFill>
                  <a:srgbClr val="FFC000"/>
                </a:solidFill>
                <a:effectLst/>
                <a:latin typeface="Abadi" panose="020B0604020104020204" pitchFamily="34" charset="0"/>
              </a:rPr>
              <a:t>False Alarms</a:t>
            </a:r>
            <a:r>
              <a:rPr lang="en-GB" sz="2800" b="1" i="0" dirty="0">
                <a:solidFill>
                  <a:srgbClr val="FFFFFF"/>
                </a:solidFill>
                <a:effectLst/>
                <a:latin typeface="Abadi" panose="020B0604020104020204" pitchFamily="34" charset="0"/>
              </a:rPr>
              <a:t>: IDS can generate false positives, alerting on harmless activities and causing unnecessary concern.</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C000"/>
                </a:solidFill>
                <a:effectLst/>
                <a:latin typeface="Abadi" panose="020B0604020104020204" pitchFamily="34" charset="0"/>
              </a:rPr>
              <a:t>Resource Intensive</a:t>
            </a:r>
            <a:r>
              <a:rPr lang="en-GB" sz="2800" b="1" i="0" dirty="0">
                <a:solidFill>
                  <a:srgbClr val="FFFFFF"/>
                </a:solidFill>
                <a:effectLst/>
                <a:latin typeface="Abadi" panose="020B0604020104020204" pitchFamily="34" charset="0"/>
              </a:rPr>
              <a:t>: It can use a lot of system resources, potentially slowing down network performance.</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C000"/>
                </a:solidFill>
                <a:effectLst/>
                <a:latin typeface="Abadi" panose="020B0604020104020204" pitchFamily="34" charset="0"/>
              </a:rPr>
              <a:t>Requires Maintenance</a:t>
            </a:r>
            <a:r>
              <a:rPr lang="en-GB" sz="2800" b="1" i="0" dirty="0">
                <a:solidFill>
                  <a:srgbClr val="FFFFFF"/>
                </a:solidFill>
                <a:effectLst/>
                <a:latin typeface="Abadi" panose="020B0604020104020204" pitchFamily="34" charset="0"/>
              </a:rPr>
              <a:t>: Regular updates and tuning are needed to keep the IDS effective, which can be time-consuming.</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a:p>
            <a:pPr algn="l" fontAlgn="base">
              <a:buFont typeface="Arial" panose="020B0604020202020204" pitchFamily="34" charset="0"/>
              <a:buChar char="•"/>
            </a:pPr>
            <a:r>
              <a:rPr lang="en-GB" sz="2800" b="1" i="0" dirty="0">
                <a:solidFill>
                  <a:srgbClr val="FFC000"/>
                </a:solidFill>
                <a:effectLst/>
                <a:latin typeface="Abadi" panose="020B0604020104020204" pitchFamily="34" charset="0"/>
              </a:rPr>
              <a:t>Doesn’t Prevent Attacks</a:t>
            </a:r>
            <a:r>
              <a:rPr lang="en-GB" sz="2800" b="1" i="0" dirty="0">
                <a:solidFill>
                  <a:srgbClr val="FFFFFF"/>
                </a:solidFill>
                <a:effectLst/>
                <a:latin typeface="Abadi" panose="020B0604020104020204" pitchFamily="34" charset="0"/>
              </a:rPr>
              <a:t>: IDS detects and alerts but doesn’t stop attacks, so additional measures are still needed.</a:t>
            </a:r>
          </a:p>
          <a:p>
            <a:pPr algn="l" fontAlgn="base">
              <a:buFont typeface="Arial" panose="020B0604020202020204" pitchFamily="34" charset="0"/>
              <a:buChar char="•"/>
            </a:pPr>
            <a:endParaRPr lang="en-GB" sz="2800" b="1" i="0" dirty="0">
              <a:solidFill>
                <a:srgbClr val="FFFFFF"/>
              </a:solidFill>
              <a:effectLst/>
              <a:latin typeface="Abadi" panose="020B0604020104020204" pitchFamily="34" charset="0"/>
            </a:endParaRPr>
          </a:p>
        </p:txBody>
      </p:sp>
      <p:sp>
        <p:nvSpPr>
          <p:cNvPr id="5" name="Text 3"/>
          <p:cNvSpPr/>
          <p:nvPr/>
        </p:nvSpPr>
        <p:spPr>
          <a:xfrm>
            <a:off x="793790" y="5224701"/>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599521" y="371367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7" name="Text 5"/>
          <p:cNvSpPr/>
          <p:nvPr/>
        </p:nvSpPr>
        <p:spPr>
          <a:xfrm>
            <a:off x="7599521" y="4294823"/>
            <a:ext cx="6244709"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8" name="Text 6"/>
          <p:cNvSpPr/>
          <p:nvPr/>
        </p:nvSpPr>
        <p:spPr>
          <a:xfrm>
            <a:off x="7599521" y="5224701"/>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0" name="Picture 9">
            <a:extLst>
              <a:ext uri="{FF2B5EF4-FFF2-40B4-BE49-F238E27FC236}">
                <a16:creationId xmlns:a16="http://schemas.microsoft.com/office/drawing/2014/main" id="{D9319F62-EE56-C922-2D99-19EA9C8032F6}"/>
              </a:ext>
            </a:extLst>
          </p:cNvPr>
          <p:cNvPicPr>
            <a:picLocks noChangeAspect="1"/>
          </p:cNvPicPr>
          <p:nvPr/>
        </p:nvPicPr>
        <p:blipFill>
          <a:blip r:embed="rId3"/>
          <a:stretch>
            <a:fillRect/>
          </a:stretch>
        </p:blipFill>
        <p:spPr>
          <a:xfrm>
            <a:off x="12412793" y="7745957"/>
            <a:ext cx="2144679" cy="483643"/>
          </a:xfrm>
          <a:prstGeom prst="rect">
            <a:avLst/>
          </a:prstGeom>
        </p:spPr>
      </p:pic>
    </p:spTree>
    <p:extLst>
      <p:ext uri="{BB962C8B-B14F-4D97-AF65-F5344CB8AC3E}">
        <p14:creationId xmlns:p14="http://schemas.microsoft.com/office/powerpoint/2010/main" val="350229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38390" y="100976"/>
            <a:ext cx="5486400" cy="8123013"/>
          </a:xfrm>
          <a:prstGeom prst="rect">
            <a:avLst/>
          </a:prstGeom>
        </p:spPr>
      </p:pic>
      <p:sp>
        <p:nvSpPr>
          <p:cNvPr id="3" name="Text 0"/>
          <p:cNvSpPr/>
          <p:nvPr/>
        </p:nvSpPr>
        <p:spPr>
          <a:xfrm>
            <a:off x="702112" y="863679"/>
            <a:ext cx="7540466" cy="626983"/>
          </a:xfrm>
          <a:prstGeom prst="rect">
            <a:avLst/>
          </a:prstGeom>
          <a:noFill/>
          <a:ln/>
        </p:spPr>
        <p:txBody>
          <a:bodyPr wrap="none" lIns="0" tIns="0" rIns="0" bIns="0" rtlCol="0" anchor="t"/>
          <a:lstStyle/>
          <a:p>
            <a:pPr marL="0" indent="0">
              <a:lnSpc>
                <a:spcPts val="4900"/>
              </a:lnSpc>
              <a:buNone/>
            </a:pPr>
            <a:r>
              <a:rPr lang="en-US" sz="3900" b="1" u="sng" dirty="0">
                <a:solidFill>
                  <a:srgbClr val="00B0F0"/>
                </a:solidFill>
                <a:latin typeface="Montserrat" pitchFamily="34" charset="0"/>
                <a:ea typeface="Montserrat" pitchFamily="34" charset="-122"/>
                <a:cs typeface="Montserrat" pitchFamily="34" charset="-120"/>
              </a:rPr>
              <a:t>Conclusion and Future Trends</a:t>
            </a:r>
            <a:endParaRPr lang="en-US" sz="3900" b="1" u="sng" dirty="0">
              <a:solidFill>
                <a:srgbClr val="00B0F0"/>
              </a:solidFill>
            </a:endParaRPr>
          </a:p>
        </p:txBody>
      </p:sp>
      <p:pic>
        <p:nvPicPr>
          <p:cNvPr id="4" name="Image 1" descr="preencoded.png"/>
          <p:cNvPicPr>
            <a:picLocks noChangeAspect="1"/>
          </p:cNvPicPr>
          <p:nvPr/>
        </p:nvPicPr>
        <p:blipFill>
          <a:blip r:embed="rId4"/>
          <a:stretch>
            <a:fillRect/>
          </a:stretch>
        </p:blipFill>
        <p:spPr>
          <a:xfrm>
            <a:off x="702112" y="1994063"/>
            <a:ext cx="501491" cy="501491"/>
          </a:xfrm>
          <a:prstGeom prst="rect">
            <a:avLst/>
          </a:prstGeom>
        </p:spPr>
      </p:pic>
      <p:sp>
        <p:nvSpPr>
          <p:cNvPr id="5" name="Text 1"/>
          <p:cNvSpPr/>
          <p:nvPr/>
        </p:nvSpPr>
        <p:spPr>
          <a:xfrm>
            <a:off x="1463720" y="2113360"/>
            <a:ext cx="2507813" cy="313373"/>
          </a:xfrm>
          <a:prstGeom prst="rect">
            <a:avLst/>
          </a:prstGeom>
          <a:noFill/>
          <a:ln/>
        </p:spPr>
        <p:txBody>
          <a:bodyPr wrap="none" lIns="0" tIns="0" rIns="0" bIns="0" rtlCol="0" anchor="t"/>
          <a:lstStyle/>
          <a:p>
            <a:pPr marL="0" indent="0" algn="l">
              <a:lnSpc>
                <a:spcPts val="2450"/>
              </a:lnSpc>
              <a:buNone/>
            </a:pPr>
            <a:r>
              <a:rPr lang="en-US" sz="2400" b="1" dirty="0">
                <a:solidFill>
                  <a:srgbClr val="FFC000"/>
                </a:solidFill>
                <a:latin typeface="Montserrat" pitchFamily="34" charset="0"/>
                <a:ea typeface="Montserrat" pitchFamily="34" charset="-122"/>
                <a:cs typeface="Montserrat" pitchFamily="34" charset="-120"/>
              </a:rPr>
              <a:t>Cloud-based IDS</a:t>
            </a:r>
            <a:endParaRPr lang="en-US" sz="2400" b="1" dirty="0">
              <a:solidFill>
                <a:srgbClr val="FFC000"/>
              </a:solidFill>
            </a:endParaRPr>
          </a:p>
        </p:txBody>
      </p:sp>
      <p:sp>
        <p:nvSpPr>
          <p:cNvPr id="6" name="Text 2"/>
          <p:cNvSpPr/>
          <p:nvPr/>
        </p:nvSpPr>
        <p:spPr>
          <a:xfrm>
            <a:off x="211873" y="2772858"/>
            <a:ext cx="11797990" cy="800080"/>
          </a:xfrm>
          <a:prstGeom prst="rect">
            <a:avLst/>
          </a:prstGeom>
          <a:noFill/>
          <a:ln/>
        </p:spPr>
        <p:txBody>
          <a:bodyPr wrap="none" lIns="0" tIns="0" rIns="0" bIns="0" rtlCol="0" anchor="t"/>
          <a:lstStyle/>
          <a:p>
            <a:pPr marL="457200" indent="-457200">
              <a:lnSpc>
                <a:spcPts val="2500"/>
              </a:lnSpc>
              <a:buFont typeface="Arial" panose="020B0604020202020204" pitchFamily="34" charset="0"/>
              <a:buChar char="•"/>
            </a:pPr>
            <a:r>
              <a:rPr lang="en-US" sz="2400" b="1" dirty="0">
                <a:solidFill>
                  <a:srgbClr val="DCD7E5"/>
                </a:solidFill>
                <a:latin typeface="Aharoni" panose="02010803020104030203" pitchFamily="2" charset="-79"/>
                <a:ea typeface="Heebo" pitchFamily="34" charset="-122"/>
                <a:cs typeface="Aharoni" panose="02010803020104030203" pitchFamily="2" charset="-79"/>
              </a:rPr>
              <a:t>Cloud-based IDS offer scalability, flexibility,</a:t>
            </a:r>
          </a:p>
          <a:p>
            <a:pPr>
              <a:lnSpc>
                <a:spcPts val="2500"/>
              </a:lnSpc>
            </a:pPr>
            <a:r>
              <a:rPr lang="en-US" sz="2400" b="1" dirty="0">
                <a:solidFill>
                  <a:srgbClr val="DCD7E5"/>
                </a:solidFill>
                <a:latin typeface="Aharoni" panose="02010803020104030203" pitchFamily="2" charset="-79"/>
                <a:ea typeface="Heebo" pitchFamily="34" charset="-122"/>
                <a:cs typeface="Aharoni" panose="02010803020104030203" pitchFamily="2" charset="-79"/>
              </a:rPr>
              <a:t>      and cost-effectiveness.</a:t>
            </a:r>
            <a:endParaRPr lang="en-US" sz="2400" b="1" dirty="0">
              <a:latin typeface="Aharoni" panose="02010803020104030203" pitchFamily="2" charset="-79"/>
              <a:cs typeface="Aharoni" panose="02010803020104030203" pitchFamily="2" charset="-79"/>
            </a:endParaRPr>
          </a:p>
        </p:txBody>
      </p:sp>
      <p:pic>
        <p:nvPicPr>
          <p:cNvPr id="7" name="Image 2" descr="preencoded.png"/>
          <p:cNvPicPr>
            <a:picLocks noChangeAspect="1"/>
          </p:cNvPicPr>
          <p:nvPr/>
        </p:nvPicPr>
        <p:blipFill>
          <a:blip r:embed="rId5"/>
          <a:stretch>
            <a:fillRect/>
          </a:stretch>
        </p:blipFill>
        <p:spPr>
          <a:xfrm>
            <a:off x="725468" y="4016540"/>
            <a:ext cx="501491" cy="501491"/>
          </a:xfrm>
          <a:prstGeom prst="rect">
            <a:avLst/>
          </a:prstGeom>
        </p:spPr>
      </p:pic>
      <p:sp>
        <p:nvSpPr>
          <p:cNvPr id="8" name="Text 3"/>
          <p:cNvSpPr/>
          <p:nvPr/>
        </p:nvSpPr>
        <p:spPr>
          <a:xfrm>
            <a:off x="1463721" y="4162482"/>
            <a:ext cx="2507813" cy="313373"/>
          </a:xfrm>
          <a:prstGeom prst="rect">
            <a:avLst/>
          </a:prstGeom>
          <a:noFill/>
          <a:ln/>
        </p:spPr>
        <p:txBody>
          <a:bodyPr wrap="none" lIns="0" tIns="0" rIns="0" bIns="0" rtlCol="0" anchor="t"/>
          <a:lstStyle/>
          <a:p>
            <a:pPr marL="0" indent="0" algn="l">
              <a:lnSpc>
                <a:spcPts val="2450"/>
              </a:lnSpc>
              <a:buNone/>
            </a:pPr>
            <a:r>
              <a:rPr lang="en-US" sz="2400" b="1" dirty="0">
                <a:solidFill>
                  <a:srgbClr val="FFC000"/>
                </a:solidFill>
                <a:latin typeface="Montserrat" pitchFamily="34" charset="0"/>
                <a:ea typeface="Montserrat" pitchFamily="34" charset="-122"/>
                <a:cs typeface="Montserrat" pitchFamily="34" charset="-120"/>
              </a:rPr>
              <a:t>Machine Learning</a:t>
            </a:r>
            <a:endParaRPr lang="en-US" sz="2400" b="1" dirty="0">
              <a:solidFill>
                <a:srgbClr val="FFC000"/>
              </a:solidFill>
            </a:endParaRPr>
          </a:p>
        </p:txBody>
      </p:sp>
      <p:sp>
        <p:nvSpPr>
          <p:cNvPr id="9" name="Text 4"/>
          <p:cNvSpPr/>
          <p:nvPr/>
        </p:nvSpPr>
        <p:spPr>
          <a:xfrm>
            <a:off x="211873" y="4831569"/>
            <a:ext cx="8230017" cy="737115"/>
          </a:xfrm>
          <a:prstGeom prst="rect">
            <a:avLst/>
          </a:prstGeom>
          <a:noFill/>
          <a:ln/>
        </p:spPr>
        <p:txBody>
          <a:bodyPr wrap="none" lIns="0" tIns="0" rIns="0" bIns="0" rtlCol="0" anchor="t"/>
          <a:lstStyle/>
          <a:p>
            <a:pPr marL="457200" indent="-457200" algn="l">
              <a:lnSpc>
                <a:spcPts val="2500"/>
              </a:lnSpc>
              <a:buFont typeface="Arial" panose="020B0604020202020204" pitchFamily="34" charset="0"/>
              <a:buChar char="•"/>
            </a:pPr>
            <a:r>
              <a:rPr lang="en-US" sz="2400" b="1" dirty="0">
                <a:solidFill>
                  <a:srgbClr val="DCD7E5"/>
                </a:solidFill>
                <a:latin typeface="Aharoni" panose="02010803020104030203" pitchFamily="2" charset="-79"/>
                <a:ea typeface="Heebo" pitchFamily="34" charset="-122"/>
                <a:cs typeface="Aharoni" panose="02010803020104030203" pitchFamily="2" charset="-79"/>
              </a:rPr>
              <a:t>Machine learning algorithms are being used</a:t>
            </a:r>
          </a:p>
          <a:p>
            <a:pPr marL="0" indent="0" algn="l">
              <a:lnSpc>
                <a:spcPts val="2500"/>
              </a:lnSpc>
              <a:buNone/>
            </a:pPr>
            <a:r>
              <a:rPr lang="en-US" sz="2400" b="1" dirty="0">
                <a:solidFill>
                  <a:srgbClr val="DCD7E5"/>
                </a:solidFill>
                <a:latin typeface="Aharoni" panose="02010803020104030203" pitchFamily="2" charset="-79"/>
                <a:ea typeface="Heebo" pitchFamily="34" charset="-122"/>
                <a:cs typeface="Aharoni" panose="02010803020104030203" pitchFamily="2" charset="-79"/>
              </a:rPr>
              <a:t>      to improve IDS performance.</a:t>
            </a:r>
            <a:endParaRPr lang="en-US" sz="2400" b="1" dirty="0">
              <a:latin typeface="Aharoni" panose="02010803020104030203" pitchFamily="2" charset="-79"/>
              <a:cs typeface="Aharoni" panose="02010803020104030203" pitchFamily="2" charset="-79"/>
            </a:endParaRPr>
          </a:p>
        </p:txBody>
      </p:sp>
      <p:pic>
        <p:nvPicPr>
          <p:cNvPr id="10" name="Image 3" descr="preencoded.png"/>
          <p:cNvPicPr>
            <a:picLocks noChangeAspect="1"/>
          </p:cNvPicPr>
          <p:nvPr/>
        </p:nvPicPr>
        <p:blipFill>
          <a:blip r:embed="rId6"/>
          <a:stretch>
            <a:fillRect/>
          </a:stretch>
        </p:blipFill>
        <p:spPr>
          <a:xfrm>
            <a:off x="725467" y="6164491"/>
            <a:ext cx="501491" cy="501491"/>
          </a:xfrm>
          <a:prstGeom prst="rect">
            <a:avLst/>
          </a:prstGeom>
        </p:spPr>
      </p:pic>
      <p:sp>
        <p:nvSpPr>
          <p:cNvPr id="11" name="Text 5"/>
          <p:cNvSpPr/>
          <p:nvPr/>
        </p:nvSpPr>
        <p:spPr>
          <a:xfrm>
            <a:off x="1463720" y="6308888"/>
            <a:ext cx="3853577" cy="313373"/>
          </a:xfrm>
          <a:prstGeom prst="rect">
            <a:avLst/>
          </a:prstGeom>
          <a:noFill/>
          <a:ln/>
        </p:spPr>
        <p:txBody>
          <a:bodyPr wrap="none" lIns="0" tIns="0" rIns="0" bIns="0" rtlCol="0" anchor="t"/>
          <a:lstStyle/>
          <a:p>
            <a:pPr marL="0" indent="0" algn="l">
              <a:lnSpc>
                <a:spcPts val="2450"/>
              </a:lnSpc>
              <a:buNone/>
            </a:pPr>
            <a:r>
              <a:rPr lang="en-US" sz="2400" b="1" dirty="0">
                <a:solidFill>
                  <a:srgbClr val="FFC000"/>
                </a:solidFill>
                <a:latin typeface="Montserrat" pitchFamily="34" charset="0"/>
                <a:ea typeface="Montserrat" pitchFamily="34" charset="-122"/>
                <a:cs typeface="Montserrat" pitchFamily="34" charset="-120"/>
              </a:rPr>
              <a:t>Automation and Orchestration</a:t>
            </a:r>
            <a:endParaRPr lang="en-US" sz="2400" b="1" dirty="0">
              <a:solidFill>
                <a:srgbClr val="FFC000"/>
              </a:solidFill>
            </a:endParaRPr>
          </a:p>
        </p:txBody>
      </p:sp>
      <p:sp>
        <p:nvSpPr>
          <p:cNvPr id="12" name="Text 6"/>
          <p:cNvSpPr/>
          <p:nvPr/>
        </p:nvSpPr>
        <p:spPr>
          <a:xfrm>
            <a:off x="211874" y="7044808"/>
            <a:ext cx="8230016" cy="894859"/>
          </a:xfrm>
          <a:prstGeom prst="rect">
            <a:avLst/>
          </a:prstGeom>
          <a:noFill/>
          <a:ln/>
        </p:spPr>
        <p:txBody>
          <a:bodyPr wrap="none" lIns="0" tIns="0" rIns="0" bIns="0" rtlCol="0" anchor="t"/>
          <a:lstStyle/>
          <a:p>
            <a:pPr marL="342900" indent="-342900" algn="l">
              <a:lnSpc>
                <a:spcPts val="2500"/>
              </a:lnSpc>
              <a:buFont typeface="Arial" panose="020B0604020202020204" pitchFamily="34" charset="0"/>
              <a:buChar char="•"/>
            </a:pPr>
            <a:r>
              <a:rPr lang="en-US" sz="2400" dirty="0">
                <a:solidFill>
                  <a:srgbClr val="DCD7E5"/>
                </a:solidFill>
                <a:latin typeface="Aharoni" panose="02010803020104030203" pitchFamily="2" charset="-79"/>
                <a:ea typeface="Heebo" pitchFamily="34" charset="-122"/>
                <a:cs typeface="Aharoni" panose="02010803020104030203" pitchFamily="2" charset="-79"/>
              </a:rPr>
              <a:t> Automation is increasing the efficiency of IDS </a:t>
            </a:r>
          </a:p>
          <a:p>
            <a:pPr algn="l">
              <a:lnSpc>
                <a:spcPts val="2500"/>
              </a:lnSpc>
            </a:pPr>
            <a:r>
              <a:rPr lang="en-US" sz="2400" dirty="0">
                <a:solidFill>
                  <a:srgbClr val="DCD7E5"/>
                </a:solidFill>
                <a:latin typeface="Aharoni" panose="02010803020104030203" pitchFamily="2" charset="-79"/>
                <a:ea typeface="Heebo" pitchFamily="34" charset="-122"/>
                <a:cs typeface="Aharoni" panose="02010803020104030203" pitchFamily="2" charset="-79"/>
              </a:rPr>
              <a:t>     management and response.</a:t>
            </a:r>
            <a:endParaRPr lang="en-US" sz="2400" dirty="0">
              <a:latin typeface="Aharoni" panose="02010803020104030203" pitchFamily="2" charset="-79"/>
              <a:cs typeface="Aharoni" panose="02010803020104030203" pitchFamily="2" charset="-79"/>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D1036E-BBC3-B274-A9D4-346E5AFE376B}"/>
              </a:ext>
            </a:extLst>
          </p:cNvPr>
          <p:cNvSpPr txBox="1"/>
          <p:nvPr/>
        </p:nvSpPr>
        <p:spPr>
          <a:xfrm>
            <a:off x="400050" y="54033"/>
            <a:ext cx="12985750" cy="8494633"/>
          </a:xfrm>
          <a:prstGeom prst="rect">
            <a:avLst/>
          </a:prstGeom>
          <a:noFill/>
        </p:spPr>
        <p:txBody>
          <a:bodyPr wrap="square" rtlCol="0">
            <a:spAutoFit/>
          </a:bodyPr>
          <a:lstStyle/>
          <a:p>
            <a:r>
              <a:rPr lang="en-IN" sz="1400" b="0" dirty="0">
                <a:solidFill>
                  <a:srgbClr val="569CD6"/>
                </a:solidFill>
                <a:effectLst/>
                <a:latin typeface="Consolas" panose="020B0609020204030204" pitchFamily="49" charset="0"/>
              </a:rPr>
              <a:t>class</a:t>
            </a:r>
            <a:r>
              <a:rPr lang="en-IN" sz="1400" b="0" dirty="0">
                <a:solidFill>
                  <a:srgbClr val="D4D4D4"/>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AlertLog</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a:t>
            </a:r>
            <a:r>
              <a:rPr lang="en-IN" sz="1400" b="0" dirty="0">
                <a:solidFill>
                  <a:srgbClr val="DCDCAA"/>
                </a:solidFill>
                <a:effectLst/>
                <a:latin typeface="Consolas" panose="020B0609020204030204" pitchFamily="49" charset="0"/>
              </a:rPr>
              <a:t>_</a:t>
            </a:r>
            <a:r>
              <a:rPr lang="en-IN" sz="1400" b="0" dirty="0" err="1">
                <a:solidFill>
                  <a:srgbClr val="DCDCAA"/>
                </a:solidFill>
                <a:effectLst/>
                <a:latin typeface="Consolas" panose="020B0609020204030204" pitchFamily="49" charset="0"/>
              </a:rPr>
              <a:t>init</a:t>
            </a:r>
            <a:r>
              <a:rPr lang="en-IN" sz="1400" b="0" dirty="0">
                <a:solidFill>
                  <a:srgbClr val="DCDCAA"/>
                </a:solidFill>
                <a:effectLst/>
                <a:latin typeface="Consolas" panose="020B0609020204030204" pitchFamily="49" charset="0"/>
              </a:rPr>
              <a:t>_</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self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description</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 = </a:t>
            </a:r>
            <a:r>
              <a:rPr lang="en-IN" sz="1400" b="0" dirty="0" err="1">
                <a:solidFill>
                  <a:srgbClr val="9CDCFE"/>
                </a:solidFill>
                <a:effectLst/>
                <a:latin typeface="Consolas" panose="020B0609020204030204" pitchFamily="49" charset="0"/>
              </a:rPr>
              <a:t>alert_id</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 = </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description</a:t>
            </a:r>
            <a:r>
              <a:rPr lang="en-IN" sz="1400" b="0" dirty="0">
                <a:solidFill>
                  <a:srgbClr val="D4D4D4"/>
                </a:solidFill>
                <a:effectLst/>
                <a:latin typeface="Consolas" panose="020B0609020204030204" pitchFamily="49" charset="0"/>
              </a:rPr>
              <a:t> = </a:t>
            </a:r>
            <a:r>
              <a:rPr lang="en-IN" sz="1400" b="0" dirty="0">
                <a:solidFill>
                  <a:srgbClr val="9CDCFE"/>
                </a:solidFill>
                <a:effectLst/>
                <a:latin typeface="Consolas" panose="020B0609020204030204" pitchFamily="49" charset="0"/>
              </a:rPr>
              <a:t>description</a:t>
            </a:r>
            <a:r>
              <a:rPr lang="en-IN" sz="1400" b="0" dirty="0">
                <a:solidFill>
                  <a:srgbClr val="D4D4D4"/>
                </a:solidFill>
                <a:effectLst/>
                <a:latin typeface="Consolas" panose="020B0609020204030204" pitchFamily="49" charset="0"/>
              </a:rPr>
              <a:t>  </a:t>
            </a:r>
          </a:p>
          <a:p>
            <a:r>
              <a:rPr lang="en-IN" sz="1400" b="0" dirty="0">
                <a:solidFill>
                  <a:srgbClr val="569CD6"/>
                </a:solidFill>
                <a:effectLst/>
                <a:latin typeface="Consolas" panose="020B0609020204030204" pitchFamily="49" charset="0"/>
              </a:rPr>
              <a:t>class</a:t>
            </a:r>
            <a:r>
              <a:rPr lang="en-IN" sz="1400" b="0" dirty="0">
                <a:solidFill>
                  <a:srgbClr val="D4D4D4"/>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AlertLogManager</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a:t>
            </a:r>
            <a:r>
              <a:rPr lang="en-IN" sz="1400" b="0" dirty="0">
                <a:solidFill>
                  <a:srgbClr val="DCDCAA"/>
                </a:solidFill>
                <a:effectLst/>
                <a:latin typeface="Consolas" panose="020B0609020204030204" pitchFamily="49" charset="0"/>
              </a:rPr>
              <a:t>_</a:t>
            </a:r>
            <a:r>
              <a:rPr lang="en-IN" sz="1400" b="0" dirty="0" err="1">
                <a:solidFill>
                  <a:srgbClr val="DCDCAA"/>
                </a:solidFill>
                <a:effectLst/>
                <a:latin typeface="Consolas" panose="020B0609020204030204" pitchFamily="49" charset="0"/>
              </a:rPr>
              <a:t>init</a:t>
            </a:r>
            <a:r>
              <a:rPr lang="en-IN" sz="1400" b="0" dirty="0">
                <a:solidFill>
                  <a:srgbClr val="DCDCAA"/>
                </a:solidFill>
                <a:effectLst/>
                <a:latin typeface="Consolas" panose="020B0609020204030204" pitchFamily="49" charset="0"/>
              </a:rPr>
              <a:t>_</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self</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alerts</a:t>
            </a:r>
            <a:r>
              <a:rPr lang="en-IN" sz="1400" b="0" dirty="0">
                <a:solidFill>
                  <a:srgbClr val="D4D4D4"/>
                </a:solidFill>
                <a:effectLst/>
                <a:latin typeface="Consolas" panose="020B0609020204030204" pitchFamily="49" charset="0"/>
              </a:rPr>
              <a:t> = {} </a:t>
            </a: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next_alert_id</a:t>
            </a:r>
            <a:r>
              <a:rPr lang="en-IN" sz="1400" b="0" dirty="0">
                <a:solidFill>
                  <a:srgbClr val="D4D4D4"/>
                </a:solidFill>
                <a:effectLst/>
                <a:latin typeface="Consolas" panose="020B0609020204030204" pitchFamily="49" charset="0"/>
              </a:rPr>
              <a:t> = </a:t>
            </a:r>
            <a:r>
              <a:rPr lang="en-IN" sz="1400" b="0" dirty="0">
                <a:solidFill>
                  <a:srgbClr val="B5CEA8"/>
                </a:solidFill>
                <a:effectLst/>
                <a:latin typeface="Consolas" panose="020B0609020204030204" pitchFamily="49" charset="0"/>
              </a:rPr>
              <a:t>1</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a:t>
            </a:r>
            <a:r>
              <a:rPr lang="en-IN" sz="1400" b="0" dirty="0" err="1">
                <a:solidFill>
                  <a:srgbClr val="DCDCAA"/>
                </a:solidFill>
                <a:effectLst/>
                <a:latin typeface="Consolas" panose="020B0609020204030204" pitchFamily="49" charset="0"/>
              </a:rPr>
              <a:t>create_alert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self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description</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 =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next_alert_id</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alerts</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 = </a:t>
            </a:r>
            <a:r>
              <a:rPr lang="en-IN" sz="1400" b="0" dirty="0" err="1">
                <a:solidFill>
                  <a:srgbClr val="4EC9B0"/>
                </a:solidFill>
                <a:effectLst/>
                <a:latin typeface="Consolas" panose="020B0609020204030204" pitchFamily="49" charset="0"/>
              </a:rPr>
              <a:t>AlertLog</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description</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next_alert_id</a:t>
            </a:r>
            <a:r>
              <a:rPr lang="en-IN" sz="1400" b="0" dirty="0">
                <a:solidFill>
                  <a:srgbClr val="D4D4D4"/>
                </a:solidFill>
                <a:effectLst/>
                <a:latin typeface="Consolas" panose="020B0609020204030204" pitchFamily="49" charset="0"/>
              </a:rPr>
              <a:t> += </a:t>
            </a:r>
            <a:r>
              <a:rPr lang="en-IN" sz="1400" b="0" dirty="0">
                <a:solidFill>
                  <a:srgbClr val="B5CEA8"/>
                </a:solidFill>
                <a:effectLst/>
                <a:latin typeface="Consolas" panose="020B0609020204030204" pitchFamily="49" charset="0"/>
              </a:rPr>
              <a:t>1</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a:t>
            </a:r>
            <a:r>
              <a:rPr lang="en-IN" sz="1400" b="0" dirty="0" err="1">
                <a:solidFill>
                  <a:srgbClr val="DCDCAA"/>
                </a:solidFill>
                <a:effectLst/>
                <a:latin typeface="Consolas" panose="020B0609020204030204" pitchFamily="49" charset="0"/>
              </a:rPr>
              <a:t>read_alert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self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alerts</a:t>
            </a:r>
            <a:r>
              <a:rPr lang="en-IN" sz="1400" b="0" dirty="0" err="1">
                <a:solidFill>
                  <a:srgbClr val="D4D4D4"/>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get</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a:t>
            </a:r>
            <a:r>
              <a:rPr lang="en-IN" sz="1400" b="0" dirty="0" err="1">
                <a:solidFill>
                  <a:srgbClr val="DCDCAA"/>
                </a:solidFill>
                <a:effectLst/>
                <a:latin typeface="Consolas" panose="020B0609020204030204" pitchFamily="49" charset="0"/>
              </a:rPr>
              <a:t>update_alert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self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a:t>
            </a:r>
            <a:r>
              <a:rPr lang="en-IN" sz="1400" b="0" dirty="0">
                <a:solidFill>
                  <a:srgbClr val="569CD6"/>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description</a:t>
            </a:r>
            <a:r>
              <a:rPr lang="en-IN" sz="1400" b="0" dirty="0">
                <a:solidFill>
                  <a:srgbClr val="D4D4D4"/>
                </a:solidFill>
                <a:effectLst/>
                <a:latin typeface="Consolas" panose="020B0609020204030204" pitchFamily="49" charset="0"/>
              </a:rPr>
              <a:t>=</a:t>
            </a:r>
            <a:r>
              <a:rPr lang="en-IN" sz="1400" b="0" dirty="0">
                <a:solidFill>
                  <a:srgbClr val="569CD6"/>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in</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alerts</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alerts</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a:t>
            </a:r>
            <a:r>
              <a:rPr lang="en-IN" sz="1400" b="0" dirty="0" err="1">
                <a:solidFill>
                  <a:srgbClr val="D4D4D4"/>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 = </a:t>
            </a:r>
            <a:r>
              <a:rPr lang="en-IN" sz="1400" b="0" dirty="0" err="1">
                <a:solidFill>
                  <a:srgbClr val="9CDCFE"/>
                </a:solidFill>
                <a:effectLst/>
                <a:latin typeface="Consolas" panose="020B0609020204030204" pitchFamily="49" charset="0"/>
              </a:rPr>
              <a:t>network_id</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description</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alerts</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].description = </a:t>
            </a:r>
            <a:r>
              <a:rPr lang="en-IN" sz="1400" b="0" dirty="0">
                <a:solidFill>
                  <a:srgbClr val="9CDCFE"/>
                </a:solidFill>
                <a:effectLst/>
                <a:latin typeface="Consolas" panose="020B0609020204030204" pitchFamily="49" charset="0"/>
              </a:rPr>
              <a:t>description</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True</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False</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a:t>
            </a:r>
            <a:r>
              <a:rPr lang="en-IN" sz="1400" b="0" dirty="0" err="1">
                <a:solidFill>
                  <a:srgbClr val="DCDCAA"/>
                </a:solidFill>
                <a:effectLst/>
                <a:latin typeface="Consolas" panose="020B0609020204030204" pitchFamily="49" charset="0"/>
              </a:rPr>
              <a:t>delete_alert</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self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in</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alerts</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del</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alerts</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True</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False</a:t>
            </a:r>
            <a:endParaRPr lang="en-IN" sz="1400" b="0" dirty="0">
              <a:solidFill>
                <a:srgbClr val="D4D4D4"/>
              </a:solidFill>
              <a:effectLst/>
              <a:latin typeface="Consolas" panose="020B0609020204030204" pitchFamily="49" charset="0"/>
            </a:endParaRPr>
          </a:p>
          <a:p>
            <a:r>
              <a:rPr lang="en-IN" sz="1400" b="0" dirty="0">
                <a:solidFill>
                  <a:srgbClr val="569CD6"/>
                </a:solidFill>
                <a:effectLst/>
                <a:latin typeface="Consolas" panose="020B0609020204030204" pitchFamily="49" charset="0"/>
              </a:rPr>
              <a:t>class</a:t>
            </a:r>
            <a:r>
              <a:rPr lang="en-IN" sz="1400" b="0" dirty="0">
                <a:solidFill>
                  <a:srgbClr val="D4D4D4"/>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IntrusionDetector</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a:t>
            </a:r>
            <a:r>
              <a:rPr lang="en-IN" sz="1400" b="0" dirty="0">
                <a:solidFill>
                  <a:srgbClr val="DCDCAA"/>
                </a:solidFill>
                <a:effectLst/>
                <a:latin typeface="Consolas" panose="020B0609020204030204" pitchFamily="49" charset="0"/>
              </a:rPr>
              <a:t>_</a:t>
            </a:r>
            <a:r>
              <a:rPr lang="en-IN" sz="1400" b="0" dirty="0" err="1">
                <a:solidFill>
                  <a:srgbClr val="DCDCAA"/>
                </a:solidFill>
                <a:effectLst/>
                <a:latin typeface="Consolas" panose="020B0609020204030204" pitchFamily="49" charset="0"/>
              </a:rPr>
              <a:t>init</a:t>
            </a:r>
            <a:r>
              <a:rPr lang="en-IN" sz="1400" b="0" dirty="0">
                <a:solidFill>
                  <a:srgbClr val="DCDCAA"/>
                </a:solidFill>
                <a:effectLst/>
                <a:latin typeface="Consolas" panose="020B0609020204030204" pitchFamily="49" charset="0"/>
              </a:rPr>
              <a:t>_</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self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alert_manager</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alert_manager</a:t>
            </a:r>
            <a:r>
              <a:rPr lang="en-IN" sz="1400" b="0" dirty="0">
                <a:solidFill>
                  <a:srgbClr val="D4D4D4"/>
                </a:solidFill>
                <a:effectLst/>
                <a:latin typeface="Consolas" panose="020B0609020204030204" pitchFamily="49" charset="0"/>
              </a:rPr>
              <a:t> = </a:t>
            </a:r>
            <a:r>
              <a:rPr lang="en-IN" sz="1400" b="0" dirty="0" err="1">
                <a:solidFill>
                  <a:srgbClr val="9CDCFE"/>
                </a:solidFill>
                <a:effectLst/>
                <a:latin typeface="Consolas" panose="020B0609020204030204" pitchFamily="49" charset="0"/>
              </a:rPr>
              <a:t>alert_manager</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a:t>
            </a:r>
            <a:r>
              <a:rPr lang="en-IN" sz="1400" b="0" dirty="0" err="1">
                <a:solidFill>
                  <a:srgbClr val="DCDCAA"/>
                </a:solidFill>
                <a:effectLst/>
                <a:latin typeface="Consolas" panose="020B0609020204030204" pitchFamily="49" charset="0"/>
              </a:rPr>
              <a:t>detect_network_intrusions</a:t>
            </a:r>
            <a:r>
              <a:rPr lang="en-IN" sz="1400" b="0" dirty="0">
                <a:solidFill>
                  <a:srgbClr val="D4D4D4"/>
                </a:solidFill>
                <a:effectLst/>
                <a:latin typeface="Consolas" panose="020B0609020204030204" pitchFamily="49" charset="0"/>
              </a:rPr>
              <a:t>(</a:t>
            </a:r>
            <a:r>
              <a:rPr lang="en-IN" sz="1400" b="0" dirty="0">
                <a:solidFill>
                  <a:srgbClr val="9CDCFE"/>
                </a:solidFill>
                <a:effectLst/>
                <a:latin typeface="Consolas" panose="020B0609020204030204" pitchFamily="49" charset="0"/>
              </a:rPr>
              <a:t>self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6A9955"/>
                </a:solidFill>
                <a:effectLst/>
                <a:latin typeface="Consolas" panose="020B0609020204030204" pitchFamily="49" charset="0"/>
              </a:rPr>
              <a:t>#Simulate intrusion detection logic</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 % </a:t>
            </a:r>
            <a:r>
              <a:rPr lang="en-IN" sz="1400" b="0" dirty="0">
                <a:solidFill>
                  <a:srgbClr val="B5CEA8"/>
                </a:solidFill>
                <a:effectLst/>
                <a:latin typeface="Consolas" panose="020B0609020204030204" pitchFamily="49" charset="0"/>
              </a:rPr>
              <a:t>2</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 </a:t>
            </a:r>
            <a:r>
              <a:rPr lang="en-IN" sz="1400" b="0" dirty="0">
                <a:solidFill>
                  <a:srgbClr val="6A9955"/>
                </a:solidFill>
                <a:effectLst/>
                <a:latin typeface="Consolas" panose="020B0609020204030204" pitchFamily="49" charset="0"/>
              </a:rPr>
              <a:t>#Examplecondition</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r>
              <a:rPr lang="en-IN" sz="1400" b="0" dirty="0">
                <a:solidFill>
                  <a:srgbClr val="D4D4D4"/>
                </a:solidFill>
                <a:effectLst/>
                <a:latin typeface="Consolas" panose="020B0609020204030204" pitchFamily="49" charset="0"/>
              </a:rPr>
              <a:t> = </a:t>
            </a:r>
            <a:r>
              <a:rPr lang="en-IN" sz="1400" b="0" dirty="0" err="1">
                <a:solidFill>
                  <a:srgbClr val="9CDCFE"/>
                </a:solidFill>
                <a:effectLst/>
                <a:latin typeface="Consolas" panose="020B0609020204030204" pitchFamily="49" charset="0"/>
              </a:rPr>
              <a:t>self</a:t>
            </a:r>
            <a:r>
              <a:rPr lang="en-IN" sz="1400" b="0" dirty="0" err="1">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alert_manager</a:t>
            </a:r>
            <a:r>
              <a:rPr lang="en-IN" sz="1400" b="0" dirty="0" err="1">
                <a:solidFill>
                  <a:srgbClr val="D4D4D4"/>
                </a:solidFill>
                <a:effectLst/>
                <a:latin typeface="Consolas" panose="020B0609020204030204" pitchFamily="49" charset="0"/>
              </a:rPr>
              <a:t>.create_alert</a:t>
            </a:r>
            <a:r>
              <a:rPr lang="en-IN" sz="1400" b="0" dirty="0">
                <a:solidFill>
                  <a:srgbClr val="D4D4D4"/>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network_id</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Suspiciousactivity</a:t>
            </a:r>
            <a:r>
              <a:rPr lang="en-IN" sz="1400" b="0" dirty="0">
                <a:solidFill>
                  <a:srgbClr val="CE9178"/>
                </a:solidFill>
                <a:effectLst/>
                <a:latin typeface="Consolas" panose="020B0609020204030204" pitchFamily="49" charset="0"/>
              </a:rPr>
              <a:t> detected."</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alert_id</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r>
              <a:rPr lang="en-IN" sz="1400" b="0" dirty="0">
                <a:solidFill>
                  <a:srgbClr val="C586C0"/>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None</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endParaRPr lang="en-IN" sz="1400" dirty="0"/>
          </a:p>
        </p:txBody>
      </p:sp>
    </p:spTree>
    <p:extLst>
      <p:ext uri="{BB962C8B-B14F-4D97-AF65-F5344CB8AC3E}">
        <p14:creationId xmlns:p14="http://schemas.microsoft.com/office/powerpoint/2010/main" val="2527946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1350</Words>
  <Application>Microsoft Office PowerPoint</Application>
  <PresentationFormat>Custom</PresentationFormat>
  <Paragraphs>145</Paragraphs>
  <Slides>12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Nunito</vt:lpstr>
      <vt:lpstr>Bahnschrift</vt:lpstr>
      <vt:lpstr>Arial Black</vt:lpstr>
      <vt:lpstr>Arial</vt:lpstr>
      <vt:lpstr>Consolas</vt:lpstr>
      <vt:lpstr>Montserrat</vt:lpstr>
      <vt:lpstr>Abadi</vt:lpstr>
      <vt:lpstr>Aharoni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akankshr@gmail.com</cp:lastModifiedBy>
  <cp:revision>11</cp:revision>
  <dcterms:created xsi:type="dcterms:W3CDTF">2024-09-25T16:59:47Z</dcterms:created>
  <dcterms:modified xsi:type="dcterms:W3CDTF">2024-09-27T04:42:46Z</dcterms:modified>
</cp:coreProperties>
</file>